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Roboto Slab"/>
      <p:bold r:id="rId17"/>
    </p:embeddedFont>
    <p:embeddedFont>
      <p:font typeface="Arimo"/>
      <p:bold r:id="rId18"/>
      <p:boldItalic r:id="rId19"/>
    </p:embeddedFont>
    <p:embeddedFont>
      <p:font typeface="Open Sans ExtraBold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Extra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Extra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mo-boldItalic.fntdata"/><Relationship Id="rId6" Type="http://schemas.openxmlformats.org/officeDocument/2006/relationships/slide" Target="slides/slide1.xml"/><Relationship Id="rId18" Type="http://schemas.openxmlformats.org/officeDocument/2006/relationships/font" Target="fonts/Arim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 Office figures record 175 people being deprived of their citizenship on national security grounds, and 289 for fraud, since 2006. Before that, it had not happened since 1973.</a:t>
            </a:r>
            <a:endParaRPr/>
          </a:p>
        </p:txBody>
      </p:sp>
      <p:sp>
        <p:nvSpPr>
          <p:cNvPr id="140" name="Google Shape;140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5207" l="0" r="0" t="1607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579" y="7845471"/>
            <a:ext cx="4400837" cy="20482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0082349" y="447676"/>
            <a:ext cx="7829061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ATC Counter-Terrorism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4092264" y="3855640"/>
            <a:ext cx="38190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75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219579" y="1465140"/>
            <a:ext cx="10691832" cy="2079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Module 5: Citizenship stripping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2"/>
          <p:cNvGrpSpPr/>
          <p:nvPr/>
        </p:nvGrpSpPr>
        <p:grpSpPr>
          <a:xfrm>
            <a:off x="6057900" y="565538"/>
            <a:ext cx="5737014" cy="1545522"/>
            <a:chOff x="0" y="-326"/>
            <a:chExt cx="1510983" cy="407051"/>
          </a:xfrm>
        </p:grpSpPr>
        <p:sp>
          <p:nvSpPr>
            <p:cNvPr id="170" name="Google Shape;170;p22"/>
            <p:cNvSpPr/>
            <p:nvPr/>
          </p:nvSpPr>
          <p:spPr>
            <a:xfrm>
              <a:off x="203200" y="-326"/>
              <a:ext cx="1307783" cy="407051"/>
            </a:xfrm>
            <a:custGeom>
              <a:rect b="b" l="l" r="r" t="t"/>
              <a:pathLst>
                <a:path extrusionOk="0" h="407051" w="1307783">
                  <a:moveTo>
                    <a:pt x="1307783" y="326"/>
                  </a:moveTo>
                  <a:cubicBezTo>
                    <a:pt x="1234970" y="0"/>
                    <a:pt x="1167549" y="38659"/>
                    <a:pt x="1131048" y="101663"/>
                  </a:cubicBezTo>
                  <a:cubicBezTo>
                    <a:pt x="1094547" y="164667"/>
                    <a:pt x="1094547" y="242385"/>
                    <a:pt x="1131048" y="305389"/>
                  </a:cubicBezTo>
                  <a:cubicBezTo>
                    <a:pt x="1167549" y="368393"/>
                    <a:pt x="1234970" y="407052"/>
                    <a:pt x="1307783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 txBox="1"/>
            <p:nvPr/>
          </p:nvSpPr>
          <p:spPr>
            <a:xfrm>
              <a:off x="0" y="0"/>
              <a:ext cx="812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22"/>
          <p:cNvGrpSpPr/>
          <p:nvPr/>
        </p:nvGrpSpPr>
        <p:grpSpPr>
          <a:xfrm>
            <a:off x="4316717" y="2792704"/>
            <a:ext cx="8550552" cy="1545522"/>
            <a:chOff x="0" y="-326"/>
            <a:chExt cx="2251997" cy="407051"/>
          </a:xfrm>
        </p:grpSpPr>
        <p:sp>
          <p:nvSpPr>
            <p:cNvPr id="173" name="Google Shape;173;p22"/>
            <p:cNvSpPr/>
            <p:nvPr/>
          </p:nvSpPr>
          <p:spPr>
            <a:xfrm>
              <a:off x="203200" y="-326"/>
              <a:ext cx="2048797" cy="407051"/>
            </a:xfrm>
            <a:custGeom>
              <a:rect b="b" l="l" r="r" t="t"/>
              <a:pathLst>
                <a:path extrusionOk="0" h="407051" w="2048797">
                  <a:moveTo>
                    <a:pt x="2048797" y="326"/>
                  </a:moveTo>
                  <a:cubicBezTo>
                    <a:pt x="1975984" y="0"/>
                    <a:pt x="1908563" y="38659"/>
                    <a:pt x="1872062" y="101663"/>
                  </a:cubicBezTo>
                  <a:cubicBezTo>
                    <a:pt x="1835561" y="164667"/>
                    <a:pt x="1835561" y="242385"/>
                    <a:pt x="1872062" y="305389"/>
                  </a:cubicBezTo>
                  <a:cubicBezTo>
                    <a:pt x="1908563" y="368393"/>
                    <a:pt x="1975984" y="407052"/>
                    <a:pt x="2048797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2"/>
            <p:cNvSpPr txBox="1"/>
            <p:nvPr/>
          </p:nvSpPr>
          <p:spPr>
            <a:xfrm>
              <a:off x="0" y="0"/>
              <a:ext cx="812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22"/>
          <p:cNvGrpSpPr/>
          <p:nvPr/>
        </p:nvGrpSpPr>
        <p:grpSpPr>
          <a:xfrm>
            <a:off x="1028700" y="5021554"/>
            <a:ext cx="15459075" cy="1545522"/>
            <a:chOff x="0" y="-326"/>
            <a:chExt cx="4071526" cy="407051"/>
          </a:xfrm>
        </p:grpSpPr>
        <p:sp>
          <p:nvSpPr>
            <p:cNvPr id="176" name="Google Shape;176;p22"/>
            <p:cNvSpPr/>
            <p:nvPr/>
          </p:nvSpPr>
          <p:spPr>
            <a:xfrm>
              <a:off x="203200" y="-326"/>
              <a:ext cx="3868326" cy="407051"/>
            </a:xfrm>
            <a:custGeom>
              <a:rect b="b" l="l" r="r" t="t"/>
              <a:pathLst>
                <a:path extrusionOk="0" h="407051" w="3868326">
                  <a:moveTo>
                    <a:pt x="3868326" y="326"/>
                  </a:moveTo>
                  <a:cubicBezTo>
                    <a:pt x="3795513" y="0"/>
                    <a:pt x="3728091" y="38659"/>
                    <a:pt x="3691591" y="101663"/>
                  </a:cubicBezTo>
                  <a:cubicBezTo>
                    <a:pt x="3655090" y="164667"/>
                    <a:pt x="3655090" y="242385"/>
                    <a:pt x="3691591" y="305389"/>
                  </a:cubicBezTo>
                  <a:cubicBezTo>
                    <a:pt x="3728091" y="368393"/>
                    <a:pt x="3795513" y="407052"/>
                    <a:pt x="386832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0" y="0"/>
              <a:ext cx="812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22"/>
          <p:cNvGrpSpPr/>
          <p:nvPr/>
        </p:nvGrpSpPr>
        <p:grpSpPr>
          <a:xfrm>
            <a:off x="3413865" y="7250404"/>
            <a:ext cx="10587218" cy="1545522"/>
            <a:chOff x="0" y="-326"/>
            <a:chExt cx="2788403" cy="407051"/>
          </a:xfrm>
        </p:grpSpPr>
        <p:sp>
          <p:nvSpPr>
            <p:cNvPr id="179" name="Google Shape;179;p22"/>
            <p:cNvSpPr/>
            <p:nvPr/>
          </p:nvSpPr>
          <p:spPr>
            <a:xfrm>
              <a:off x="203200" y="-326"/>
              <a:ext cx="2585203" cy="407051"/>
            </a:xfrm>
            <a:custGeom>
              <a:rect b="b" l="l" r="r" t="t"/>
              <a:pathLst>
                <a:path extrusionOk="0" h="407051" w="2585203">
                  <a:moveTo>
                    <a:pt x="2585203" y="326"/>
                  </a:moveTo>
                  <a:cubicBezTo>
                    <a:pt x="2512390" y="0"/>
                    <a:pt x="2444969" y="38659"/>
                    <a:pt x="2408468" y="101663"/>
                  </a:cubicBezTo>
                  <a:cubicBezTo>
                    <a:pt x="2371967" y="164667"/>
                    <a:pt x="2371967" y="242385"/>
                    <a:pt x="2408468" y="305389"/>
                  </a:cubicBezTo>
                  <a:cubicBezTo>
                    <a:pt x="2444969" y="368393"/>
                    <a:pt x="2512390" y="407052"/>
                    <a:pt x="2585203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 txBox="1"/>
            <p:nvPr/>
          </p:nvSpPr>
          <p:spPr>
            <a:xfrm>
              <a:off x="0" y="0"/>
              <a:ext cx="812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22"/>
          <p:cNvSpPr txBox="1"/>
          <p:nvPr/>
        </p:nvSpPr>
        <p:spPr>
          <a:xfrm>
            <a:off x="1162571" y="659478"/>
            <a:ext cx="15962858" cy="9029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Loss of rights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4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Deportation Orders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4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Institutional racism and Islamophobia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4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Tiered citizenship system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4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4"/>
          <p:cNvGrpSpPr/>
          <p:nvPr/>
        </p:nvGrpSpPr>
        <p:grpSpPr>
          <a:xfrm>
            <a:off x="2120194" y="942975"/>
            <a:ext cx="14047612" cy="6843107"/>
            <a:chOff x="0" y="-114300"/>
            <a:chExt cx="18730149" cy="9124142"/>
          </a:xfrm>
        </p:grpSpPr>
        <p:sp>
          <p:nvSpPr>
            <p:cNvPr id="98" name="Google Shape;98;p14"/>
            <p:cNvSpPr txBox="1"/>
            <p:nvPr/>
          </p:nvSpPr>
          <p:spPr>
            <a:xfrm>
              <a:off x="0" y="-114300"/>
              <a:ext cx="18730149" cy="2424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What is citizenship?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3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0" y="2390177"/>
              <a:ext cx="18730149" cy="6619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31799" lvl="1" marL="863597" marR="0" rtl="0" algn="just">
                <a:lnSpc>
                  <a:spcPct val="203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A legal status </a:t>
              </a:r>
              <a:endParaRPr/>
            </a:p>
            <a:p>
              <a:pPr indent="-431799" lvl="1" marL="863597" marR="0" rtl="0" algn="just">
                <a:lnSpc>
                  <a:spcPct val="203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State cannot refuse entry or deport</a:t>
              </a:r>
              <a:endParaRPr/>
            </a:p>
            <a:p>
              <a:pPr indent="-431799" lvl="1" marL="863597" marR="0" rtl="0" algn="just">
                <a:lnSpc>
                  <a:spcPct val="203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 Conferred at birth or obtained through ‘naturalisation'</a:t>
              </a:r>
              <a:endParaRPr/>
            </a:p>
            <a:p>
              <a:pPr indent="-431799" lvl="1" marL="863597" marR="0" rtl="0" algn="just">
                <a:lnSpc>
                  <a:spcPct val="203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999"/>
                <a:buFont typeface="Arial"/>
                <a:buChar char="•"/>
              </a:pPr>
              <a:r>
                <a:rPr b="0" i="0" lang="en-US" sz="3999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An individual can choose to be a citizen of more than one country at the same time. </a:t>
              </a:r>
              <a:endParaRPr/>
            </a:p>
          </p:txBody>
        </p:sp>
      </p:grpSp>
      <p:sp>
        <p:nvSpPr>
          <p:cNvPr id="100" name="Google Shape;100;p14"/>
          <p:cNvSpPr txBox="1"/>
          <p:nvPr/>
        </p:nvSpPr>
        <p:spPr>
          <a:xfrm rot="-5400000">
            <a:off x="-655492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1499966" y="739277"/>
            <a:ext cx="15288068" cy="8668730"/>
            <a:chOff x="0" y="-114300"/>
            <a:chExt cx="20384091" cy="11558307"/>
          </a:xfrm>
        </p:grpSpPr>
        <p:sp>
          <p:nvSpPr>
            <p:cNvPr id="106" name="Google Shape;106;p15"/>
            <p:cNvSpPr txBox="1"/>
            <p:nvPr/>
          </p:nvSpPr>
          <p:spPr>
            <a:xfrm>
              <a:off x="0" y="-114300"/>
              <a:ext cx="20384091" cy="1179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Citizenship in the UK</a:t>
              </a: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0" y="1221777"/>
              <a:ext cx="20384091" cy="10222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8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Introduced through the British Nationality Act 1948</a:t>
              </a:r>
              <a:endParaRPr/>
            </a:p>
            <a:p>
              <a:pPr indent="0" lvl="0" marL="0" marR="0" rtl="0" algn="just">
                <a:lnSpc>
                  <a:spcPct val="18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8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Citizenship guarantees several rights which include:</a:t>
              </a:r>
              <a:endParaRPr/>
            </a:p>
            <a:p>
              <a:pPr indent="-388620" lvl="1" marL="777240" marR="0" rtl="0" algn="just">
                <a:lnSpc>
                  <a:spcPct val="189972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The right to live and work in the UK </a:t>
              </a:r>
              <a:endParaRPr/>
            </a:p>
            <a:p>
              <a:pPr indent="-388620" lvl="1" marL="777240" marR="0" rtl="0" algn="just">
                <a:lnSpc>
                  <a:spcPct val="189972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Leave the UK for a long period of time, without losing the ‘right to return’</a:t>
              </a:r>
              <a:endParaRPr/>
            </a:p>
            <a:p>
              <a:pPr indent="-388620" lvl="1" marL="777240" marR="0" rtl="0" algn="just">
                <a:lnSpc>
                  <a:spcPct val="189972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Right to vote and stand in elections</a:t>
              </a:r>
              <a:endParaRPr/>
            </a:p>
            <a:p>
              <a:pPr indent="-388620" lvl="1" marL="777240" marR="0" rtl="0" algn="just">
                <a:lnSpc>
                  <a:spcPct val="189972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Access to social security and NHS services</a:t>
              </a:r>
              <a:endParaRPr/>
            </a:p>
            <a:p>
              <a:pPr indent="0" lvl="0" marL="0" marR="0" rtl="0" algn="just">
                <a:lnSpc>
                  <a:spcPct val="18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5"/>
          <p:cNvSpPr txBox="1"/>
          <p:nvPr/>
        </p:nvSpPr>
        <p:spPr>
          <a:xfrm rot="-5400000">
            <a:off x="-879330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6"/>
          <p:cNvGrpSpPr/>
          <p:nvPr/>
        </p:nvGrpSpPr>
        <p:grpSpPr>
          <a:xfrm>
            <a:off x="1812920" y="942975"/>
            <a:ext cx="9396892" cy="10383992"/>
            <a:chOff x="0" y="-114300"/>
            <a:chExt cx="12529189" cy="13845323"/>
          </a:xfrm>
        </p:grpSpPr>
        <p:sp>
          <p:nvSpPr>
            <p:cNvPr id="114" name="Google Shape;114;p16"/>
            <p:cNvSpPr txBox="1"/>
            <p:nvPr/>
          </p:nvSpPr>
          <p:spPr>
            <a:xfrm>
              <a:off x="0" y="-114300"/>
              <a:ext cx="12529189" cy="2424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Citizenship deprivation (British Nationality Act 1948)</a:t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0" y="2542577"/>
              <a:ext cx="12529189" cy="11188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The Secretary of State may by order deprive a person of a citizenship status if they are satisfied that the registration or naturalisation was obtained through: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·      fraud,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·      false representation, or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·      concealment of a material fact.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1616"/>
                  </a:solidFill>
                  <a:latin typeface="Arial"/>
                  <a:ea typeface="Arial"/>
                  <a:cs typeface="Arial"/>
                  <a:sym typeface="Arial"/>
                </a:rPr>
                <a:t>Not applicable to British born nationals 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FF161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FF16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8461" y="1028700"/>
            <a:ext cx="123521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 rot="-5400000">
            <a:off x="-1012680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7"/>
          <p:cNvGrpSpPr/>
          <p:nvPr/>
        </p:nvGrpSpPr>
        <p:grpSpPr>
          <a:xfrm>
            <a:off x="1719051" y="533302"/>
            <a:ext cx="15106010" cy="8069417"/>
            <a:chOff x="0" y="-114300"/>
            <a:chExt cx="20141347" cy="10759223"/>
          </a:xfrm>
        </p:grpSpPr>
        <p:sp>
          <p:nvSpPr>
            <p:cNvPr id="123" name="Google Shape;123;p17"/>
            <p:cNvSpPr txBox="1"/>
            <p:nvPr/>
          </p:nvSpPr>
          <p:spPr>
            <a:xfrm>
              <a:off x="0" y="-114300"/>
              <a:ext cx="20141347" cy="2424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The Nationality, Immigration and Asylum Acts 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3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0" y="2542577"/>
              <a:ext cx="20141347" cy="8102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88620" lvl="1" marL="77724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2002: British-born nationals and naturalised citizens to lose their nationality rights.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8620" lvl="1" marL="77724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2006: Strip dual nationals of their British citizenship 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7"/>
          <p:cNvSpPr txBox="1"/>
          <p:nvPr/>
        </p:nvSpPr>
        <p:spPr>
          <a:xfrm rot="-5400000">
            <a:off x="-1012680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8"/>
          <p:cNvGrpSpPr/>
          <p:nvPr/>
        </p:nvGrpSpPr>
        <p:grpSpPr>
          <a:xfrm>
            <a:off x="1391924" y="942975"/>
            <a:ext cx="9116335" cy="7297892"/>
            <a:chOff x="0" y="-114300"/>
            <a:chExt cx="12155114" cy="9730523"/>
          </a:xfrm>
        </p:grpSpPr>
        <p:sp>
          <p:nvSpPr>
            <p:cNvPr id="131" name="Google Shape;131;p18"/>
            <p:cNvSpPr txBox="1"/>
            <p:nvPr/>
          </p:nvSpPr>
          <p:spPr>
            <a:xfrm>
              <a:off x="0" y="-114300"/>
              <a:ext cx="12155114" cy="2424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Immigration Act 2014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3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0" y="2542577"/>
              <a:ext cx="12155114" cy="7073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Theresa May: To create </a:t>
              </a:r>
              <a:r>
                <a:rPr b="0" i="0" lang="en-US" sz="3600" u="none" cap="none" strike="noStrike">
                  <a:solidFill>
                    <a:srgbClr val="FF1616"/>
                  </a:solidFill>
                  <a:latin typeface="Arial"/>
                  <a:ea typeface="Arial"/>
                  <a:cs typeface="Arial"/>
                  <a:sym typeface="Arial"/>
                </a:rPr>
                <a:t>“really hostile environment”</a:t>
              </a: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 for irregular migrants in the UK. 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Section 40(4A) </a:t>
              </a:r>
              <a:r>
                <a:rPr b="0" i="0" lang="en-US" sz="3600" u="none" cap="none" strike="noStrike">
                  <a:solidFill>
                    <a:srgbClr val="FF1616"/>
                  </a:solidFill>
                  <a:latin typeface="Arial"/>
                  <a:ea typeface="Arial"/>
                  <a:cs typeface="Arial"/>
                  <a:sym typeface="Arial"/>
                </a:rPr>
                <a:t>allows deprivation even where it might cause statelessness</a:t>
              </a: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 which is illegal under international law </a:t>
              </a:r>
              <a:endParaRPr/>
            </a:p>
          </p:txBody>
        </p:sp>
      </p:grp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8598" y="1756753"/>
            <a:ext cx="7019402" cy="70194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 rot="-5400000">
            <a:off x="-1012680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9"/>
          <p:cNvGrpSpPr/>
          <p:nvPr/>
        </p:nvGrpSpPr>
        <p:grpSpPr>
          <a:xfrm>
            <a:off x="2239590" y="1837454"/>
            <a:ext cx="13808819" cy="6526367"/>
            <a:chOff x="0" y="-114300"/>
            <a:chExt cx="18411759" cy="8701823"/>
          </a:xfrm>
        </p:grpSpPr>
        <p:sp>
          <p:nvSpPr>
            <p:cNvPr id="144" name="Google Shape;144;p19"/>
            <p:cNvSpPr txBox="1"/>
            <p:nvPr/>
          </p:nvSpPr>
          <p:spPr>
            <a:xfrm>
              <a:off x="0" y="-114300"/>
              <a:ext cx="18411759" cy="2424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Citizenship deprivation in numbers 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3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0" y="2542577"/>
              <a:ext cx="18411759" cy="6044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464 people have been stripped of their British citizenship over the last 15 years. 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UK has stripped more people of their citizenship than any other country asides from Bahrain in the past decade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9"/>
          <p:cNvSpPr txBox="1"/>
          <p:nvPr/>
        </p:nvSpPr>
        <p:spPr>
          <a:xfrm rot="-5400000">
            <a:off x="-1012680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0"/>
          <p:cNvGrpSpPr/>
          <p:nvPr/>
        </p:nvGrpSpPr>
        <p:grpSpPr>
          <a:xfrm>
            <a:off x="1441596" y="740723"/>
            <a:ext cx="13227855" cy="8069417"/>
            <a:chOff x="0" y="-114300"/>
            <a:chExt cx="17637140" cy="10759223"/>
          </a:xfrm>
        </p:grpSpPr>
        <p:sp>
          <p:nvSpPr>
            <p:cNvPr id="152" name="Google Shape;152;p20"/>
            <p:cNvSpPr txBox="1"/>
            <p:nvPr/>
          </p:nvSpPr>
          <p:spPr>
            <a:xfrm>
              <a:off x="0" y="-114300"/>
              <a:ext cx="17637140" cy="2424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Procedure of citizenship removal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3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 txBox="1"/>
            <p:nvPr/>
          </p:nvSpPr>
          <p:spPr>
            <a:xfrm>
              <a:off x="0" y="2542577"/>
              <a:ext cx="17637140" cy="8102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The Secretary of State will send a letter in writing to the individual stating: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D1C24"/>
                  </a:solidFill>
                  <a:latin typeface="Arimo"/>
                  <a:ea typeface="Arimo"/>
                  <a:cs typeface="Arimo"/>
                  <a:sym typeface="Arimo"/>
                </a:rPr>
                <a:t>·      A citizenship deprivation order has been made,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D1C24"/>
                  </a:solidFill>
                  <a:latin typeface="Arimo"/>
                  <a:ea typeface="Arimo"/>
                  <a:cs typeface="Arimo"/>
                  <a:sym typeface="Arimo"/>
                </a:rPr>
                <a:t>·      Reasons for proceeding with the order,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D1C24"/>
                  </a:solidFill>
                  <a:latin typeface="Arimo"/>
                  <a:ea typeface="Arimo"/>
                  <a:cs typeface="Arimo"/>
                  <a:sym typeface="Arimo"/>
                </a:rPr>
                <a:t>·      The individual has the right of appeal</a:t>
              </a:r>
              <a:endParaRPr/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rgbClr val="1D1C24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just">
                <a:lnSpc>
                  <a:spcPct val="16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1D1C24"/>
                  </a:solidFill>
                  <a:latin typeface="Arimo"/>
                  <a:ea typeface="Arimo"/>
                  <a:cs typeface="Arimo"/>
                  <a:sym typeface="Arimo"/>
                </a:rPr>
                <a:t> The written order be sent to the individual’s last known address </a:t>
              </a:r>
              <a:endParaRPr/>
            </a:p>
          </p:txBody>
        </p:sp>
      </p:grp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9147" y="1600789"/>
            <a:ext cx="4200306" cy="64350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 rot="-5400000">
            <a:off x="-1012680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1028700"/>
            <a:ext cx="12352120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1"/>
          <p:cNvGrpSpPr/>
          <p:nvPr/>
        </p:nvGrpSpPr>
        <p:grpSpPr>
          <a:xfrm>
            <a:off x="1676453" y="942975"/>
            <a:ext cx="6501445" cy="5938103"/>
            <a:chOff x="0" y="-114300"/>
            <a:chExt cx="8668594" cy="7917471"/>
          </a:xfrm>
        </p:grpSpPr>
        <p:sp>
          <p:nvSpPr>
            <p:cNvPr id="162" name="Google Shape;162;p21"/>
            <p:cNvSpPr txBox="1"/>
            <p:nvPr/>
          </p:nvSpPr>
          <p:spPr>
            <a:xfrm>
              <a:off x="0" y="-114300"/>
              <a:ext cx="8668594" cy="2424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3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Nationality and Borders Act 2022</a:t>
              </a:r>
              <a:endParaRPr/>
            </a:p>
          </p:txBody>
        </p:sp>
        <p:sp>
          <p:nvSpPr>
            <p:cNvPr id="163" name="Google Shape;163;p21"/>
            <p:cNvSpPr txBox="1"/>
            <p:nvPr/>
          </p:nvSpPr>
          <p:spPr>
            <a:xfrm>
              <a:off x="0" y="2494952"/>
              <a:ext cx="8668594" cy="5308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Aims to:</a:t>
              </a:r>
              <a:endParaRPr/>
            </a:p>
            <a:p>
              <a:pPr indent="-388620" lvl="1" marL="777240" marR="0" rtl="0" algn="just">
                <a:lnSpc>
                  <a:spcPct val="1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Prevent illegal entry to the UK</a:t>
              </a:r>
              <a:endParaRPr/>
            </a:p>
            <a:p>
              <a:pPr indent="-388620" lvl="1" marL="777240" marR="0" rtl="0" algn="just">
                <a:lnSpc>
                  <a:spcPct val="1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Remove people from the UK</a:t>
              </a:r>
              <a:endParaRPr/>
            </a:p>
            <a:p>
              <a:pPr indent="-388620" lvl="1" marL="777240" marR="0" rtl="0" algn="just">
                <a:lnSpc>
                  <a:spcPct val="1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1C24"/>
                </a:buClr>
                <a:buSzPts val="3600"/>
                <a:buFont typeface="Arial"/>
                <a:buChar char="•"/>
              </a:pPr>
              <a:r>
                <a:rPr b="0" i="0" lang="en-US" sz="3600" u="none" cap="none" strike="noStrike">
                  <a:solidFill>
                    <a:srgbClr val="1D1C24"/>
                  </a:solidFill>
                  <a:latin typeface="Arial"/>
                  <a:ea typeface="Arial"/>
                  <a:cs typeface="Arial"/>
                  <a:sym typeface="Arial"/>
                </a:rPr>
                <a:t>Create a new asylum system</a:t>
              </a:r>
              <a:endParaRPr/>
            </a:p>
          </p:txBody>
        </p:sp>
      </p:grpSp>
      <p:sp>
        <p:nvSpPr>
          <p:cNvPr id="164" name="Google Shape;164;p21"/>
          <p:cNvSpPr txBox="1"/>
          <p:nvPr/>
        </p:nvSpPr>
        <p:spPr>
          <a:xfrm rot="-5400000">
            <a:off x="-1012680" y="7499978"/>
            <a:ext cx="3558884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D1C24"/>
                </a:solidFill>
                <a:latin typeface="Arial"/>
                <a:ea typeface="Arial"/>
                <a:cs typeface="Arial"/>
                <a:sym typeface="Arial"/>
              </a:rPr>
              <a:t>MEND - COUNTERTERROR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