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10287000" cx="18288000"/>
  <p:notesSz cx="6858000" cy="9144000"/>
  <p:embeddedFontLst>
    <p:embeddedFont>
      <p:font typeface="Roboto Slab"/>
      <p:bold r:id="rId19"/>
    </p:embeddedFont>
    <p:embeddedFont>
      <p:font typeface="Arimo"/>
      <p:regular r:id="rId20"/>
      <p:bold r:id="rId21"/>
      <p:italic r:id="rId22"/>
      <p:boldItalic r:id="rId23"/>
    </p:embeddedFont>
    <p:embeddedFont>
      <p:font typeface="Open Sans"/>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mo-regular.fntdata"/><Relationship Id="rId22" Type="http://schemas.openxmlformats.org/officeDocument/2006/relationships/font" Target="fonts/Arimo-italic.fntdata"/><Relationship Id="rId21" Type="http://schemas.openxmlformats.org/officeDocument/2006/relationships/font" Target="fonts/Arimo-bold.fntdata"/><Relationship Id="rId24" Type="http://schemas.openxmlformats.org/officeDocument/2006/relationships/font" Target="fonts/OpenSans-bold.fntdata"/><Relationship Id="rId23" Type="http://schemas.openxmlformats.org/officeDocument/2006/relationships/font" Target="fonts/Arimo-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Slab-bold.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0: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87" name="Google Shape;187;p10: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28.05.2022</a:t>
            </a:r>
            <a:endParaRPr b="0" i="0" sz="1200" u="none" cap="none" strike="noStrike">
              <a:solidFill>
                <a:schemeClr val="dk1"/>
              </a:solidFill>
              <a:latin typeface="Calibri"/>
              <a:ea typeface="Calibri"/>
              <a:cs typeface="Calibri"/>
              <a:sym typeface="Calibri"/>
            </a:endParaRPr>
          </a:p>
        </p:txBody>
      </p:sp>
      <p:sp>
        <p:nvSpPr>
          <p:cNvPr id="188" name="Google Shape;188;p10: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10: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prohibiting inhumane and degrading treatment were breached by this measure</a:t>
            </a:r>
            <a:endParaRPr/>
          </a:p>
        </p:txBody>
      </p:sp>
      <p:sp>
        <p:nvSpPr>
          <p:cNvPr id="190" name="Google Shape;190;p10: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91" name="Google Shape;191;p10: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1: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1: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2: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4: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5:notes"/>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2" name="Google Shape;142;p5:notes"/>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b="0" i="0" lang="en-US" sz="1200" u="none" cap="none" strike="noStrike">
                <a:solidFill>
                  <a:schemeClr val="dk1"/>
                </a:solidFill>
                <a:latin typeface="Calibri"/>
                <a:ea typeface="Calibri"/>
                <a:cs typeface="Calibri"/>
                <a:sym typeface="Calibri"/>
              </a:rPr>
              <a:t>28.05.2022</a:t>
            </a:r>
            <a:endParaRPr b="0" i="0" sz="1200" u="none" cap="none" strike="noStrike">
              <a:solidFill>
                <a:schemeClr val="dk1"/>
              </a:solidFill>
              <a:latin typeface="Calibri"/>
              <a:ea typeface="Calibri"/>
              <a:cs typeface="Calibri"/>
              <a:sym typeface="Calibri"/>
            </a:endParaRPr>
          </a:p>
        </p:txBody>
      </p:sp>
      <p:sp>
        <p:nvSpPr>
          <p:cNvPr id="143" name="Google Shape;143;p5:notes"/>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5:notes"/>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Control orders are issued in closed court hearings that neither the defendant nor their lawyer is allowed to attend.</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Effectively this means that people are punished indefinitely, without charge or trial, on the basis of secret evidence that they are not permitted to hear or contest. In this sense control orders operate outside the criminal justice system, bypassing due judicial process and undermining the fundamental democratic tenets of the presumption of innocence and the right to a fair trial.</a:t>
            </a:r>
            <a:endParaRPr/>
          </a:p>
        </p:txBody>
      </p:sp>
      <p:sp>
        <p:nvSpPr>
          <p:cNvPr id="145" name="Google Shape;145;p5:notes"/>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6" name="Google Shape;146;p5:notes"/>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6: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6: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7: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7: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914400" y="3251200"/>
            <a:ext cx="7315200" cy="3081338"/>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1792288" y="612775"/>
            <a:ext cx="5486400" cy="4114800"/>
          </a:xfrm>
          <a:prstGeom prst="rect">
            <a:avLst/>
          </a:prstGeom>
          <a:noFill/>
          <a:ln>
            <a:noFill/>
          </a:ln>
        </p:spPr>
      </p:sp>
      <p:sp>
        <p:nvSpPr>
          <p:cNvPr id="68" name="Google Shape;68;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b="1578" l="0" r="7702" t="0"/>
          <a:stretch/>
        </p:blipFill>
        <p:spPr>
          <a:xfrm>
            <a:off x="0" y="0"/>
            <a:ext cx="18288000" cy="10287000"/>
          </a:xfrm>
          <a:prstGeom prst="rect">
            <a:avLst/>
          </a:prstGeom>
          <a:noFill/>
          <a:ln>
            <a:noFill/>
          </a:ln>
        </p:spPr>
      </p:pic>
      <p:pic>
        <p:nvPicPr>
          <p:cNvPr id="89" name="Google Shape;89;p13"/>
          <p:cNvPicPr preferRelativeResize="0"/>
          <p:nvPr/>
        </p:nvPicPr>
        <p:blipFill rotWithShape="1">
          <a:blip r:embed="rId4">
            <a:alphaModFix/>
          </a:blip>
          <a:srcRect b="0" l="0" r="0" t="0"/>
          <a:stretch/>
        </p:blipFill>
        <p:spPr>
          <a:xfrm>
            <a:off x="13479205" y="7908209"/>
            <a:ext cx="4400837" cy="2048223"/>
          </a:xfrm>
          <a:prstGeom prst="rect">
            <a:avLst/>
          </a:prstGeom>
          <a:noFill/>
          <a:ln>
            <a:noFill/>
          </a:ln>
        </p:spPr>
      </p:pic>
      <p:sp>
        <p:nvSpPr>
          <p:cNvPr id="90" name="Google Shape;90;p13"/>
          <p:cNvSpPr txBox="1"/>
          <p:nvPr/>
        </p:nvSpPr>
        <p:spPr>
          <a:xfrm>
            <a:off x="668261" y="619747"/>
            <a:ext cx="7829061" cy="581024"/>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4499" u="none" cap="none" strike="noStrike">
                <a:solidFill>
                  <a:srgbClr val="FFFFFF"/>
                </a:solidFill>
                <a:latin typeface="Roboto Slab"/>
                <a:ea typeface="Roboto Slab"/>
                <a:cs typeface="Roboto Slab"/>
                <a:sym typeface="Roboto Slab"/>
              </a:rPr>
              <a:t>ATC Counter-Terrorism</a:t>
            </a:r>
            <a:endParaRPr/>
          </a:p>
        </p:txBody>
      </p:sp>
      <p:sp>
        <p:nvSpPr>
          <p:cNvPr id="91" name="Google Shape;91;p13"/>
          <p:cNvSpPr txBox="1"/>
          <p:nvPr/>
        </p:nvSpPr>
        <p:spPr>
          <a:xfrm>
            <a:off x="668261" y="2318731"/>
            <a:ext cx="7829100" cy="1077600"/>
          </a:xfrm>
          <a:prstGeom prst="rect">
            <a:avLst/>
          </a:prstGeom>
          <a:noFill/>
          <a:ln>
            <a:noFill/>
          </a:ln>
        </p:spPr>
        <p:txBody>
          <a:bodyPr anchorCtr="0" anchor="t" bIns="0" lIns="0" spcFirstLastPara="1" rIns="0" wrap="square" tIns="0">
            <a:spAutoFit/>
          </a:bodyPr>
          <a:lstStyle/>
          <a:p>
            <a:pPr indent="0" lvl="0" marL="0" marR="0" rtl="0" algn="l">
              <a:lnSpc>
                <a:spcPct val="311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a:p>
        </p:txBody>
      </p:sp>
      <p:sp>
        <p:nvSpPr>
          <p:cNvPr id="92" name="Google Shape;92;p13"/>
          <p:cNvSpPr txBox="1"/>
          <p:nvPr/>
        </p:nvSpPr>
        <p:spPr>
          <a:xfrm>
            <a:off x="668261" y="1343646"/>
            <a:ext cx="9154762" cy="107430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8000" u="none" cap="none" strike="noStrike">
                <a:solidFill>
                  <a:srgbClr val="FFFFFF"/>
                </a:solidFill>
                <a:latin typeface="Roboto Slab"/>
                <a:ea typeface="Roboto Slab"/>
                <a:cs typeface="Roboto Slab"/>
                <a:sym typeface="Roboto Slab"/>
              </a:rPr>
              <a:t>Module 4: TPIMs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E265"/>
        </a:solidFill>
      </p:bgPr>
    </p:bg>
    <p:spTree>
      <p:nvGrpSpPr>
        <p:cNvPr id="192" name="Shape 192"/>
        <p:cNvGrpSpPr/>
        <p:nvPr/>
      </p:nvGrpSpPr>
      <p:grpSpPr>
        <a:xfrm>
          <a:off x="0" y="0"/>
          <a:ext cx="0" cy="0"/>
          <a:chOff x="0" y="0"/>
          <a:chExt cx="0" cy="0"/>
        </a:xfrm>
      </p:grpSpPr>
      <p:grpSp>
        <p:nvGrpSpPr>
          <p:cNvPr id="193" name="Google Shape;193;p22"/>
          <p:cNvGrpSpPr/>
          <p:nvPr/>
        </p:nvGrpSpPr>
        <p:grpSpPr>
          <a:xfrm>
            <a:off x="1644202" y="964406"/>
            <a:ext cx="14999596" cy="7393160"/>
            <a:chOff x="0" y="-85725"/>
            <a:chExt cx="19999462" cy="9857547"/>
          </a:xfrm>
        </p:grpSpPr>
        <p:sp>
          <p:nvSpPr>
            <p:cNvPr id="194" name="Google Shape;194;p22"/>
            <p:cNvSpPr txBox="1"/>
            <p:nvPr/>
          </p:nvSpPr>
          <p:spPr>
            <a:xfrm>
              <a:off x="0" y="-85725"/>
              <a:ext cx="19999462" cy="20899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570" u="none" cap="none" strike="noStrike">
                  <a:solidFill>
                    <a:srgbClr val="1D1C24"/>
                  </a:solidFill>
                  <a:latin typeface="Arial"/>
                  <a:ea typeface="Arial"/>
                  <a:cs typeface="Arial"/>
                  <a:sym typeface="Arial"/>
                </a:rPr>
                <a:t>Case study 1 : DD</a:t>
              </a:r>
              <a:endParaRPr/>
            </a:p>
            <a:p>
              <a:pPr indent="0" lvl="0" marL="0" marR="0" rtl="0" algn="l">
                <a:lnSpc>
                  <a:spcPct val="140000"/>
                </a:lnSpc>
                <a:spcBef>
                  <a:spcPts val="0"/>
                </a:spcBef>
                <a:spcAft>
                  <a:spcPts val="0"/>
                </a:spcAft>
                <a:buNone/>
              </a:pPr>
              <a:r>
                <a:t/>
              </a:r>
              <a:endParaRPr b="0" i="0" sz="4570" u="none" cap="none" strike="noStrike">
                <a:solidFill>
                  <a:srgbClr val="1D1C24"/>
                </a:solidFill>
                <a:latin typeface="Arial"/>
                <a:ea typeface="Arial"/>
                <a:cs typeface="Arial"/>
                <a:sym typeface="Arial"/>
              </a:endParaRPr>
            </a:p>
          </p:txBody>
        </p:sp>
        <p:sp>
          <p:nvSpPr>
            <p:cNvPr id="195" name="Google Shape;195;p22"/>
            <p:cNvSpPr txBox="1"/>
            <p:nvPr/>
          </p:nvSpPr>
          <p:spPr>
            <a:xfrm>
              <a:off x="0" y="2088018"/>
              <a:ext cx="19999462" cy="7683804"/>
            </a:xfrm>
            <a:prstGeom prst="rect">
              <a:avLst/>
            </a:prstGeom>
            <a:noFill/>
            <a:ln>
              <a:noFill/>
            </a:ln>
          </p:spPr>
          <p:txBody>
            <a:bodyPr anchorCtr="0" anchor="t" bIns="0" lIns="0" spcFirstLastPara="1" rIns="0" wrap="square" tIns="0">
              <a:spAutoFit/>
            </a:bodyPr>
            <a:lstStyle/>
            <a:p>
              <a:pPr indent="-409807" lvl="1" marL="819615" marR="0" rtl="0" algn="just">
                <a:lnSpc>
                  <a:spcPct val="181006"/>
                </a:lnSpc>
                <a:spcBef>
                  <a:spcPts val="0"/>
                </a:spcBef>
                <a:spcAft>
                  <a:spcPts val="0"/>
                </a:spcAft>
                <a:buClr>
                  <a:srgbClr val="1D1C24"/>
                </a:buClr>
                <a:buSzPts val="3796"/>
                <a:buFont typeface="Arial"/>
                <a:buChar char="•"/>
              </a:pPr>
              <a:r>
                <a:rPr b="0" i="0" lang="en-US" sz="3796" u="none" cap="none" strike="noStrike">
                  <a:solidFill>
                    <a:srgbClr val="1D1C24"/>
                  </a:solidFill>
                  <a:latin typeface="Arial"/>
                  <a:ea typeface="Arial"/>
                  <a:cs typeface="Arial"/>
                  <a:sym typeface="Arial"/>
                </a:rPr>
                <a:t>2012 - 2015: Government imposed TPIMs notice on DD</a:t>
              </a:r>
              <a:endParaRPr/>
            </a:p>
            <a:p>
              <a:pPr indent="-409807" lvl="1" marL="819615" marR="0" rtl="0" algn="just">
                <a:lnSpc>
                  <a:spcPct val="181006"/>
                </a:lnSpc>
                <a:spcBef>
                  <a:spcPts val="0"/>
                </a:spcBef>
                <a:spcAft>
                  <a:spcPts val="0"/>
                </a:spcAft>
                <a:buClr>
                  <a:srgbClr val="1D1C24"/>
                </a:buClr>
                <a:buSzPts val="3796"/>
                <a:buFont typeface="Arial"/>
                <a:buChar char="•"/>
              </a:pPr>
              <a:r>
                <a:rPr b="0" i="0" lang="en-US" sz="3796" u="none" cap="none" strike="noStrike">
                  <a:solidFill>
                    <a:srgbClr val="1D1C24"/>
                  </a:solidFill>
                  <a:latin typeface="Arimo"/>
                  <a:ea typeface="Arimo"/>
                  <a:cs typeface="Arimo"/>
                  <a:sym typeface="Arimo"/>
                </a:rPr>
                <a:t> Must wear an electronic monitoring device. </a:t>
              </a:r>
              <a:endParaRPr/>
            </a:p>
            <a:p>
              <a:pPr indent="-409807" lvl="1" marL="819615" marR="0" rtl="0" algn="just">
                <a:lnSpc>
                  <a:spcPct val="181006"/>
                </a:lnSpc>
                <a:spcBef>
                  <a:spcPts val="0"/>
                </a:spcBef>
                <a:spcAft>
                  <a:spcPts val="0"/>
                </a:spcAft>
                <a:buClr>
                  <a:srgbClr val="1D1C24"/>
                </a:buClr>
                <a:buSzPts val="3796"/>
                <a:buFont typeface="Arial"/>
                <a:buChar char="•"/>
              </a:pPr>
              <a:r>
                <a:rPr b="0" i="0" lang="en-US" sz="3796" u="none" cap="none" strike="noStrike">
                  <a:solidFill>
                    <a:srgbClr val="1D1C24"/>
                  </a:solidFill>
                  <a:latin typeface="Arimo"/>
                  <a:ea typeface="Arimo"/>
                  <a:cs typeface="Arimo"/>
                  <a:sym typeface="Arimo"/>
                </a:rPr>
                <a:t>2015: a British judge found that DD’s rights under Article 3 of ECHR were breached. </a:t>
              </a:r>
              <a:endParaRPr/>
            </a:p>
            <a:p>
              <a:pPr indent="-409807" lvl="1" marL="819615" marR="0" rtl="0" algn="just">
                <a:lnSpc>
                  <a:spcPct val="181006"/>
                </a:lnSpc>
                <a:spcBef>
                  <a:spcPts val="0"/>
                </a:spcBef>
                <a:spcAft>
                  <a:spcPts val="0"/>
                </a:spcAft>
                <a:buClr>
                  <a:srgbClr val="1D1C24"/>
                </a:buClr>
                <a:buSzPts val="3796"/>
                <a:buFont typeface="Arial"/>
                <a:buChar char="•"/>
              </a:pPr>
              <a:r>
                <a:rPr b="0" i="0" lang="en-US" sz="3796" u="none" cap="none" strike="noStrike">
                  <a:solidFill>
                    <a:srgbClr val="1D1C24"/>
                  </a:solidFill>
                  <a:latin typeface="Arial"/>
                  <a:ea typeface="Arial"/>
                  <a:cs typeface="Arial"/>
                  <a:sym typeface="Arial"/>
                </a:rPr>
                <a:t>DD suffered from mental illness and was granted permission to remove electronic </a:t>
              </a:r>
              <a:endParaRPr/>
            </a:p>
            <a:p>
              <a:pPr indent="0" lvl="0" marL="0" marR="0" rtl="0" algn="just">
                <a:lnSpc>
                  <a:spcPct val="133377"/>
                </a:lnSpc>
                <a:spcBef>
                  <a:spcPts val="0"/>
                </a:spcBef>
                <a:spcAft>
                  <a:spcPts val="0"/>
                </a:spcAft>
                <a:buNone/>
              </a:pPr>
              <a:r>
                <a:t/>
              </a:r>
              <a:endParaRPr b="0" i="0" sz="3796" u="none" cap="none" strike="noStrike">
                <a:solidFill>
                  <a:srgbClr val="1D1C24"/>
                </a:solidFill>
                <a:latin typeface="Arial"/>
                <a:ea typeface="Arial"/>
                <a:cs typeface="Arial"/>
                <a:sym typeface="Arial"/>
              </a:endParaRPr>
            </a:p>
          </p:txBody>
        </p:sp>
      </p:grpSp>
      <p:sp>
        <p:nvSpPr>
          <p:cNvPr id="196" name="Google Shape;196;p22"/>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E265"/>
        </a:solidFill>
      </p:bgPr>
    </p:bg>
    <p:spTree>
      <p:nvGrpSpPr>
        <p:cNvPr id="200" name="Shape 200"/>
        <p:cNvGrpSpPr/>
        <p:nvPr/>
      </p:nvGrpSpPr>
      <p:grpSpPr>
        <a:xfrm>
          <a:off x="0" y="0"/>
          <a:ext cx="0" cy="0"/>
          <a:chOff x="0" y="0"/>
          <a:chExt cx="0" cy="0"/>
        </a:xfrm>
      </p:grpSpPr>
      <p:grpSp>
        <p:nvGrpSpPr>
          <p:cNvPr id="201" name="Google Shape;201;p23"/>
          <p:cNvGrpSpPr/>
          <p:nvPr/>
        </p:nvGrpSpPr>
        <p:grpSpPr>
          <a:xfrm>
            <a:off x="1644202" y="1288118"/>
            <a:ext cx="14999596" cy="7430051"/>
            <a:chOff x="0" y="-85725"/>
            <a:chExt cx="19999462" cy="9906733"/>
          </a:xfrm>
        </p:grpSpPr>
        <p:sp>
          <p:nvSpPr>
            <p:cNvPr id="202" name="Google Shape;202;p23"/>
            <p:cNvSpPr txBox="1"/>
            <p:nvPr/>
          </p:nvSpPr>
          <p:spPr>
            <a:xfrm>
              <a:off x="0" y="-85725"/>
              <a:ext cx="19999462" cy="2089952"/>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4570" u="none" cap="none" strike="noStrike">
                  <a:solidFill>
                    <a:srgbClr val="1D1C24"/>
                  </a:solidFill>
                  <a:latin typeface="Arial"/>
                  <a:ea typeface="Arial"/>
                  <a:cs typeface="Arial"/>
                  <a:sym typeface="Arial"/>
                </a:rPr>
                <a:t>Case study 2: Mohammed Ahmed Mohammed</a:t>
              </a:r>
              <a:endParaRPr/>
            </a:p>
            <a:p>
              <a:pPr indent="0" lvl="0" marL="0" marR="0" rtl="0" algn="l">
                <a:lnSpc>
                  <a:spcPct val="140000"/>
                </a:lnSpc>
                <a:spcBef>
                  <a:spcPts val="0"/>
                </a:spcBef>
                <a:spcAft>
                  <a:spcPts val="0"/>
                </a:spcAft>
                <a:buNone/>
              </a:pPr>
              <a:r>
                <a:t/>
              </a:r>
              <a:endParaRPr b="0" i="0" sz="4570" u="none" cap="none" strike="noStrike">
                <a:solidFill>
                  <a:srgbClr val="1D1C24"/>
                </a:solidFill>
                <a:latin typeface="Arial"/>
                <a:ea typeface="Arial"/>
                <a:cs typeface="Arial"/>
                <a:sym typeface="Arial"/>
              </a:endParaRPr>
            </a:p>
          </p:txBody>
        </p:sp>
        <p:sp>
          <p:nvSpPr>
            <p:cNvPr id="203" name="Google Shape;203;p23"/>
            <p:cNvSpPr txBox="1"/>
            <p:nvPr/>
          </p:nvSpPr>
          <p:spPr>
            <a:xfrm>
              <a:off x="0" y="2097543"/>
              <a:ext cx="19999462" cy="7723465"/>
            </a:xfrm>
            <a:prstGeom prst="rect">
              <a:avLst/>
            </a:prstGeom>
            <a:noFill/>
            <a:ln>
              <a:noFill/>
            </a:ln>
          </p:spPr>
          <p:txBody>
            <a:bodyPr anchorCtr="0" anchor="t" bIns="0" lIns="0" spcFirstLastPara="1" rIns="0" wrap="square" tIns="0">
              <a:spAutoFit/>
            </a:bodyPr>
            <a:lstStyle/>
            <a:p>
              <a:pPr indent="-409807" lvl="1" marL="819615" marR="0" rtl="0" algn="just">
                <a:lnSpc>
                  <a:spcPct val="179004"/>
                </a:lnSpc>
                <a:spcBef>
                  <a:spcPts val="0"/>
                </a:spcBef>
                <a:spcAft>
                  <a:spcPts val="0"/>
                </a:spcAft>
                <a:buClr>
                  <a:srgbClr val="1D1C24"/>
                </a:buClr>
                <a:buSzPts val="3796"/>
                <a:buFont typeface="Arial"/>
                <a:buChar char="•"/>
              </a:pPr>
              <a:r>
                <a:rPr b="0" i="0" lang="en-US" sz="3796" u="none" cap="none" strike="noStrike">
                  <a:solidFill>
                    <a:srgbClr val="1D1C24"/>
                  </a:solidFill>
                  <a:latin typeface="Arial"/>
                  <a:ea typeface="Arial"/>
                  <a:cs typeface="Arial"/>
                  <a:sym typeface="Arial"/>
                </a:rPr>
                <a:t>2011: Placed Mohammed under 'control orders' then TPIMs</a:t>
              </a:r>
              <a:endParaRPr/>
            </a:p>
            <a:p>
              <a:pPr indent="-409807" lvl="1" marL="819615" marR="0" rtl="0" algn="just">
                <a:lnSpc>
                  <a:spcPct val="179004"/>
                </a:lnSpc>
                <a:spcBef>
                  <a:spcPts val="0"/>
                </a:spcBef>
                <a:spcAft>
                  <a:spcPts val="0"/>
                </a:spcAft>
                <a:buClr>
                  <a:srgbClr val="1D1C24"/>
                </a:buClr>
                <a:buSzPts val="3796"/>
                <a:buFont typeface="Arial"/>
                <a:buChar char="•"/>
              </a:pPr>
              <a:r>
                <a:rPr b="0" i="0" lang="en-US" sz="3796" u="none" cap="none" strike="noStrike">
                  <a:solidFill>
                    <a:srgbClr val="1D1C24"/>
                  </a:solidFill>
                  <a:latin typeface="Arial"/>
                  <a:ea typeface="Arial"/>
                  <a:cs typeface="Arial"/>
                  <a:sym typeface="Arial"/>
                </a:rPr>
                <a:t>Confined to his home, wearing of monitoring device, restricted travel, etc. </a:t>
              </a:r>
              <a:endParaRPr/>
            </a:p>
            <a:p>
              <a:pPr indent="-409807" lvl="1" marL="819615" marR="0" rtl="0" algn="just">
                <a:lnSpc>
                  <a:spcPct val="179004"/>
                </a:lnSpc>
                <a:spcBef>
                  <a:spcPts val="0"/>
                </a:spcBef>
                <a:spcAft>
                  <a:spcPts val="0"/>
                </a:spcAft>
                <a:buClr>
                  <a:srgbClr val="1D1C24"/>
                </a:buClr>
                <a:buSzPts val="3796"/>
                <a:buFont typeface="Arial"/>
                <a:buChar char="•"/>
              </a:pPr>
              <a:r>
                <a:rPr b="0" i="0" lang="en-US" sz="3796" u="none" cap="none" strike="noStrike">
                  <a:solidFill>
                    <a:srgbClr val="1D1C24"/>
                  </a:solidFill>
                  <a:latin typeface="Arial"/>
                  <a:ea typeface="Arial"/>
                  <a:cs typeface="Arial"/>
                  <a:sym typeface="Arial"/>
                </a:rPr>
                <a:t>2013: Mohamed discarded his electronic tag and fled. </a:t>
              </a:r>
              <a:endParaRPr/>
            </a:p>
            <a:p>
              <a:pPr indent="-409807" lvl="1" marL="819615" marR="0" rtl="0" algn="just">
                <a:lnSpc>
                  <a:spcPct val="179004"/>
                </a:lnSpc>
                <a:spcBef>
                  <a:spcPts val="0"/>
                </a:spcBef>
                <a:spcAft>
                  <a:spcPts val="0"/>
                </a:spcAft>
                <a:buClr>
                  <a:srgbClr val="1D1C24"/>
                </a:buClr>
                <a:buSzPts val="3796"/>
                <a:buFont typeface="Arial"/>
                <a:buChar char="•"/>
              </a:pPr>
              <a:r>
                <a:rPr b="0" i="0" lang="en-US" sz="3796" u="none" cap="none" strike="noStrike">
                  <a:solidFill>
                    <a:srgbClr val="1D1C24"/>
                  </a:solidFill>
                  <a:latin typeface="Arial"/>
                  <a:ea typeface="Arial"/>
                  <a:cs typeface="Arial"/>
                  <a:sym typeface="Arial"/>
                </a:rPr>
                <a:t>2014: Court of Appeals ruled that his original control order should be quashed</a:t>
              </a:r>
              <a:endParaRPr/>
            </a:p>
            <a:p>
              <a:pPr indent="0" lvl="0" marL="0" marR="0" rtl="0" algn="just">
                <a:lnSpc>
                  <a:spcPct val="155637"/>
                </a:lnSpc>
                <a:spcBef>
                  <a:spcPts val="0"/>
                </a:spcBef>
                <a:spcAft>
                  <a:spcPts val="0"/>
                </a:spcAft>
                <a:buNone/>
              </a:pPr>
              <a:r>
                <a:t/>
              </a:r>
              <a:endParaRPr b="0" i="0" sz="3796" u="none" cap="none" strike="noStrike">
                <a:solidFill>
                  <a:srgbClr val="1D1C24"/>
                </a:solidFill>
                <a:latin typeface="Arial"/>
                <a:ea typeface="Arial"/>
                <a:cs typeface="Arial"/>
                <a:sym typeface="Arial"/>
              </a:endParaRPr>
            </a:p>
          </p:txBody>
        </p:sp>
      </p:grpSp>
      <p:sp>
        <p:nvSpPr>
          <p:cNvPr id="204" name="Google Shape;204;p23"/>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08" name="Shape 208"/>
        <p:cNvGrpSpPr/>
        <p:nvPr/>
      </p:nvGrpSpPr>
      <p:grpSpPr>
        <a:xfrm>
          <a:off x="0" y="0"/>
          <a:ext cx="0" cy="0"/>
          <a:chOff x="0" y="0"/>
          <a:chExt cx="0" cy="0"/>
        </a:xfrm>
      </p:grpSpPr>
      <p:grpSp>
        <p:nvGrpSpPr>
          <p:cNvPr id="209" name="Google Shape;209;p24"/>
          <p:cNvGrpSpPr/>
          <p:nvPr/>
        </p:nvGrpSpPr>
        <p:grpSpPr>
          <a:xfrm>
            <a:off x="1597111" y="942975"/>
            <a:ext cx="9111122" cy="8936065"/>
            <a:chOff x="0" y="-114300"/>
            <a:chExt cx="12148163" cy="11914754"/>
          </a:xfrm>
        </p:grpSpPr>
        <p:sp>
          <p:nvSpPr>
            <p:cNvPr id="210" name="Google Shape;210;p24"/>
            <p:cNvSpPr txBox="1"/>
            <p:nvPr/>
          </p:nvSpPr>
          <p:spPr>
            <a:xfrm>
              <a:off x="0" y="-114300"/>
              <a:ext cx="12148163" cy="11794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00" u="none" cap="none" strike="noStrike">
                  <a:solidFill>
                    <a:srgbClr val="1D1C24"/>
                  </a:solidFill>
                  <a:latin typeface="Arial"/>
                  <a:ea typeface="Arial"/>
                  <a:cs typeface="Arial"/>
                  <a:sym typeface="Arial"/>
                </a:rPr>
                <a:t>Criticisms of TPIMS</a:t>
              </a:r>
              <a:endParaRPr/>
            </a:p>
          </p:txBody>
        </p:sp>
        <p:sp>
          <p:nvSpPr>
            <p:cNvPr id="211" name="Google Shape;211;p24"/>
            <p:cNvSpPr txBox="1"/>
            <p:nvPr/>
          </p:nvSpPr>
          <p:spPr>
            <a:xfrm>
              <a:off x="0" y="1297977"/>
              <a:ext cx="12148163" cy="10502477"/>
            </a:xfrm>
            <a:prstGeom prst="rect">
              <a:avLst/>
            </a:prstGeom>
            <a:noFill/>
            <a:ln>
              <a:noFill/>
            </a:ln>
          </p:spPr>
          <p:txBody>
            <a:bodyPr anchorCtr="0" anchor="t" bIns="0" lIns="0" spcFirstLastPara="1" rIns="0" wrap="square" tIns="0">
              <a:spAutoFit/>
            </a:bodyPr>
            <a:lstStyle/>
            <a:p>
              <a:pPr indent="0" lvl="0" marL="0" marR="0" rtl="0" algn="just">
                <a:lnSpc>
                  <a:spcPct val="163015"/>
                </a:lnSpc>
                <a:spcBef>
                  <a:spcPts val="0"/>
                </a:spcBef>
                <a:spcAft>
                  <a:spcPts val="0"/>
                </a:spcAft>
                <a:buNone/>
              </a:pPr>
              <a:r>
                <a:rPr b="0" i="0" lang="en-US" sz="3999" u="none" cap="none" strike="noStrike">
                  <a:solidFill>
                    <a:srgbClr val="1D1C24"/>
                  </a:solidFill>
                  <a:latin typeface="Arial"/>
                  <a:ea typeface="Arial"/>
                  <a:cs typeface="Arial"/>
                  <a:sym typeface="Arial"/>
                </a:rPr>
                <a:t>Contradicts the European Convention of Human Rights:</a:t>
              </a:r>
              <a:endParaRPr/>
            </a:p>
            <a:p>
              <a:pPr indent="-431799" lvl="1" marL="863597" marR="0" rtl="0" algn="just">
                <a:lnSpc>
                  <a:spcPct val="181020"/>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Article 5</a:t>
              </a:r>
              <a:endParaRPr/>
            </a:p>
            <a:p>
              <a:pPr indent="-431799" lvl="1" marL="863597" marR="0" rtl="0" algn="just">
                <a:lnSpc>
                  <a:spcPct val="181020"/>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Article 8</a:t>
              </a:r>
              <a:endParaRPr/>
            </a:p>
            <a:p>
              <a:pPr indent="-431799" lvl="1" marL="863597" marR="0" rtl="0" algn="just">
                <a:lnSpc>
                  <a:spcPct val="181020"/>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Article 14</a:t>
              </a:r>
              <a:endParaRPr/>
            </a:p>
            <a:p>
              <a:pPr indent="0" lvl="0" marL="0" marR="0" rtl="0" algn="just">
                <a:lnSpc>
                  <a:spcPct val="181020"/>
                </a:lnSpc>
                <a:spcBef>
                  <a:spcPts val="0"/>
                </a:spcBef>
                <a:spcAft>
                  <a:spcPts val="0"/>
                </a:spcAft>
                <a:buNone/>
              </a:pPr>
              <a:r>
                <a:t/>
              </a:r>
              <a:endParaRPr b="0" i="0" sz="3999" u="none" cap="none" strike="noStrike">
                <a:solidFill>
                  <a:srgbClr val="1D1C24"/>
                </a:solidFill>
                <a:latin typeface="Arial"/>
                <a:ea typeface="Arial"/>
                <a:cs typeface="Arial"/>
                <a:sym typeface="Arial"/>
              </a:endParaRPr>
            </a:p>
            <a:p>
              <a:pPr indent="0" lvl="0" marL="0" marR="0" rtl="0" algn="just">
                <a:lnSpc>
                  <a:spcPct val="181020"/>
                </a:lnSpc>
                <a:spcBef>
                  <a:spcPts val="0"/>
                </a:spcBef>
                <a:spcAft>
                  <a:spcPts val="0"/>
                </a:spcAft>
                <a:buNone/>
              </a:pPr>
              <a:r>
                <a:rPr b="0" i="0" lang="en-US" sz="3999" u="none" cap="none" strike="noStrike">
                  <a:solidFill>
                    <a:srgbClr val="1D1C24"/>
                  </a:solidFill>
                  <a:latin typeface="Arial"/>
                  <a:ea typeface="Arial"/>
                  <a:cs typeface="Arial"/>
                  <a:sym typeface="Arial"/>
                </a:rPr>
                <a:t>Liberty: unsafe and unfair</a:t>
              </a:r>
              <a:endParaRPr/>
            </a:p>
            <a:p>
              <a:pPr indent="0" lvl="0" marL="0" marR="0" rtl="0" algn="just">
                <a:lnSpc>
                  <a:spcPct val="181020"/>
                </a:lnSpc>
                <a:spcBef>
                  <a:spcPts val="0"/>
                </a:spcBef>
                <a:spcAft>
                  <a:spcPts val="0"/>
                </a:spcAft>
                <a:buNone/>
              </a:pPr>
              <a:r>
                <a:rPr b="0" i="0" lang="en-US" sz="3999" u="none" cap="none" strike="noStrike">
                  <a:solidFill>
                    <a:srgbClr val="1D1C24"/>
                  </a:solidFill>
                  <a:latin typeface="Arial"/>
                  <a:ea typeface="Arial"/>
                  <a:cs typeface="Arial"/>
                  <a:sym typeface="Arial"/>
                </a:rPr>
                <a:t>JCHR: ineffective </a:t>
              </a:r>
              <a:endParaRPr/>
            </a:p>
            <a:p>
              <a:pPr indent="0" lvl="0" marL="0" marR="0" rtl="0" algn="just">
                <a:lnSpc>
                  <a:spcPct val="169017"/>
                </a:lnSpc>
                <a:spcBef>
                  <a:spcPts val="0"/>
                </a:spcBef>
                <a:spcAft>
                  <a:spcPts val="0"/>
                </a:spcAft>
                <a:buNone/>
              </a:pPr>
              <a:r>
                <a:t/>
              </a:r>
              <a:endParaRPr b="0" i="0" sz="3999" u="none" cap="none" strike="noStrike">
                <a:solidFill>
                  <a:srgbClr val="1D1C24"/>
                </a:solidFill>
                <a:latin typeface="Arial"/>
                <a:ea typeface="Arial"/>
                <a:cs typeface="Arial"/>
                <a:sym typeface="Arial"/>
              </a:endParaRPr>
            </a:p>
          </p:txBody>
        </p:sp>
      </p:grpSp>
      <p:pic>
        <p:nvPicPr>
          <p:cNvPr id="212" name="Google Shape;212;p24"/>
          <p:cNvPicPr preferRelativeResize="0"/>
          <p:nvPr/>
        </p:nvPicPr>
        <p:blipFill rotWithShape="1">
          <a:blip r:embed="rId3">
            <a:alphaModFix/>
          </a:blip>
          <a:srcRect b="0" l="12724" r="12724" t="0"/>
          <a:stretch/>
        </p:blipFill>
        <p:spPr>
          <a:xfrm>
            <a:off x="11387465" y="-45230"/>
            <a:ext cx="11298891" cy="1028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216" name="Shape 216"/>
        <p:cNvGrpSpPr/>
        <p:nvPr/>
      </p:nvGrpSpPr>
      <p:grpSpPr>
        <a:xfrm>
          <a:off x="0" y="0"/>
          <a:ext cx="0" cy="0"/>
          <a:chOff x="0" y="0"/>
          <a:chExt cx="0" cy="0"/>
        </a:xfrm>
      </p:grpSpPr>
      <p:pic>
        <p:nvPicPr>
          <p:cNvPr id="217" name="Google Shape;217;p25"/>
          <p:cNvPicPr preferRelativeResize="0"/>
          <p:nvPr/>
        </p:nvPicPr>
        <p:blipFill rotWithShape="1">
          <a:blip r:embed="rId3">
            <a:alphaModFix/>
          </a:blip>
          <a:srcRect b="0" l="21687" r="0" t="0"/>
          <a:stretch/>
        </p:blipFill>
        <p:spPr>
          <a:xfrm>
            <a:off x="12422720" y="1028700"/>
            <a:ext cx="9673160" cy="8229600"/>
          </a:xfrm>
          <a:prstGeom prst="rect">
            <a:avLst/>
          </a:prstGeom>
          <a:noFill/>
          <a:ln>
            <a:noFill/>
          </a:ln>
        </p:spPr>
      </p:pic>
      <p:grpSp>
        <p:nvGrpSpPr>
          <p:cNvPr id="218" name="Google Shape;218;p25"/>
          <p:cNvGrpSpPr/>
          <p:nvPr/>
        </p:nvGrpSpPr>
        <p:grpSpPr>
          <a:xfrm>
            <a:off x="1492128" y="514319"/>
            <a:ext cx="10240537" cy="11558616"/>
            <a:chOff x="0" y="-114300"/>
            <a:chExt cx="13654049" cy="15411488"/>
          </a:xfrm>
        </p:grpSpPr>
        <p:sp>
          <p:nvSpPr>
            <p:cNvPr id="219" name="Google Shape;219;p25"/>
            <p:cNvSpPr txBox="1"/>
            <p:nvPr/>
          </p:nvSpPr>
          <p:spPr>
            <a:xfrm>
              <a:off x="0" y="-114300"/>
              <a:ext cx="13654049" cy="24240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00" u="none" cap="none" strike="noStrike">
                  <a:solidFill>
                    <a:srgbClr val="1D1C24"/>
                  </a:solidFill>
                  <a:latin typeface="Arial"/>
                  <a:ea typeface="Arial"/>
                  <a:cs typeface="Arial"/>
                  <a:sym typeface="Arial"/>
                </a:rPr>
                <a:t>Counter-terrorism &amp; Sentencing Act  2021</a:t>
              </a:r>
              <a:endParaRPr/>
            </a:p>
          </p:txBody>
        </p:sp>
        <p:sp>
          <p:nvSpPr>
            <p:cNvPr id="220" name="Google Shape;220;p25"/>
            <p:cNvSpPr txBox="1"/>
            <p:nvPr/>
          </p:nvSpPr>
          <p:spPr>
            <a:xfrm>
              <a:off x="0" y="2561627"/>
              <a:ext cx="13654049" cy="12735561"/>
            </a:xfrm>
            <a:prstGeom prst="rect">
              <a:avLst/>
            </a:prstGeom>
            <a:noFill/>
            <a:ln>
              <a:noFill/>
            </a:ln>
          </p:spPr>
          <p:txBody>
            <a:bodyPr anchorCtr="0" anchor="t" bIns="0" lIns="0" spcFirstLastPara="1" rIns="0" wrap="square" tIns="0">
              <a:spAutoFit/>
            </a:bodyPr>
            <a:lstStyle/>
            <a:p>
              <a:pPr indent="-431799" lvl="1" marL="863597" marR="0" rtl="0" algn="just">
                <a:lnSpc>
                  <a:spcPct val="158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Enhanced sentences for those convicted of general criminal offences where terrorism is involved. </a:t>
              </a:r>
              <a:endParaRPr/>
            </a:p>
            <a:p>
              <a:pPr indent="-431799" lvl="1" marL="863597" marR="0" rtl="0" algn="just">
                <a:lnSpc>
                  <a:spcPct val="158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Restoring ‘control orders’ in all but name, evidently through: </a:t>
              </a:r>
              <a:endParaRPr/>
            </a:p>
            <a:p>
              <a:pPr indent="0" lvl="0" marL="0" marR="0" rtl="0" algn="just">
                <a:lnSpc>
                  <a:spcPct val="158014"/>
                </a:lnSpc>
                <a:spcBef>
                  <a:spcPts val="0"/>
                </a:spcBef>
                <a:spcAft>
                  <a:spcPts val="0"/>
                </a:spcAft>
                <a:buNone/>
              </a:pPr>
              <a:r>
                <a:t/>
              </a:r>
              <a:endParaRPr b="0" i="0" sz="3999" u="none" cap="none" strike="noStrike">
                <a:solidFill>
                  <a:srgbClr val="1D1C24"/>
                </a:solidFill>
                <a:latin typeface="Arial"/>
                <a:ea typeface="Arial"/>
                <a:cs typeface="Arial"/>
                <a:sym typeface="Arial"/>
              </a:endParaRPr>
            </a:p>
            <a:p>
              <a:pPr indent="-575731" lvl="2" marL="1727195" marR="0" rtl="0" algn="just">
                <a:lnSpc>
                  <a:spcPct val="158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Longer sentences</a:t>
              </a:r>
              <a:endParaRPr/>
            </a:p>
            <a:p>
              <a:pPr indent="-575731" lvl="2" marL="1727195" marR="0" rtl="0" algn="just">
                <a:lnSpc>
                  <a:spcPct val="158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Longer licence periods</a:t>
              </a:r>
              <a:endParaRPr/>
            </a:p>
            <a:p>
              <a:pPr indent="-575731" lvl="2" marL="1727195" marR="0" rtl="0" algn="just">
                <a:lnSpc>
                  <a:spcPct val="158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Tougher tools for monitoring suspects </a:t>
              </a:r>
              <a:endParaRPr/>
            </a:p>
            <a:p>
              <a:pPr indent="0" lvl="0" marL="0" marR="0" rtl="0" algn="just">
                <a:lnSpc>
                  <a:spcPct val="158014"/>
                </a:lnSpc>
                <a:spcBef>
                  <a:spcPts val="0"/>
                </a:spcBef>
                <a:spcAft>
                  <a:spcPts val="0"/>
                </a:spcAft>
                <a:buNone/>
              </a:pPr>
              <a:r>
                <a:t/>
              </a:r>
              <a:endParaRPr b="0" i="0" sz="3999" u="none" cap="none" strike="noStrike">
                <a:solidFill>
                  <a:srgbClr val="1D1C24"/>
                </a:solidFill>
                <a:latin typeface="Arial"/>
                <a:ea typeface="Arial"/>
                <a:cs typeface="Arial"/>
                <a:sym typeface="Arial"/>
              </a:endParaRPr>
            </a:p>
            <a:p>
              <a:pPr indent="0" lvl="0" marL="0" marR="0" rtl="0" algn="just">
                <a:lnSpc>
                  <a:spcPct val="169017"/>
                </a:lnSpc>
                <a:spcBef>
                  <a:spcPts val="0"/>
                </a:spcBef>
                <a:spcAft>
                  <a:spcPts val="0"/>
                </a:spcAft>
                <a:buNone/>
              </a:pPr>
              <a:r>
                <a:t/>
              </a:r>
              <a:endParaRPr b="0" i="0" sz="3999" u="none" cap="none" strike="noStrike">
                <a:solidFill>
                  <a:srgbClr val="1D1C24"/>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96" name="Shape 96"/>
        <p:cNvGrpSpPr/>
        <p:nvPr/>
      </p:nvGrpSpPr>
      <p:grpSpPr>
        <a:xfrm>
          <a:off x="0" y="0"/>
          <a:ext cx="0" cy="0"/>
          <a:chOff x="0" y="0"/>
          <a:chExt cx="0" cy="0"/>
        </a:xfrm>
      </p:grpSpPr>
      <p:cxnSp>
        <p:nvCxnSpPr>
          <p:cNvPr id="97" name="Google Shape;97;p14"/>
          <p:cNvCxnSpPr/>
          <p:nvPr/>
        </p:nvCxnSpPr>
        <p:spPr>
          <a:xfrm>
            <a:off x="1536318" y="4912830"/>
            <a:ext cx="15215363" cy="0"/>
          </a:xfrm>
          <a:prstGeom prst="straightConnector1">
            <a:avLst/>
          </a:prstGeom>
          <a:noFill/>
          <a:ln cap="flat" cmpd="sng" w="161925">
            <a:solidFill>
              <a:srgbClr val="FF1616"/>
            </a:solidFill>
            <a:prstDash val="solid"/>
            <a:round/>
            <a:headEnd len="sm" w="sm" type="none"/>
            <a:tailEnd len="med" w="med" type="triangle"/>
          </a:ln>
        </p:spPr>
      </p:cxnSp>
      <p:cxnSp>
        <p:nvCxnSpPr>
          <p:cNvPr id="98" name="Google Shape;98;p14"/>
          <p:cNvCxnSpPr/>
          <p:nvPr/>
        </p:nvCxnSpPr>
        <p:spPr>
          <a:xfrm rot="-5400000">
            <a:off x="2366588" y="4021736"/>
            <a:ext cx="2029838" cy="0"/>
          </a:xfrm>
          <a:prstGeom prst="straightConnector1">
            <a:avLst/>
          </a:prstGeom>
          <a:noFill/>
          <a:ln cap="flat" cmpd="sng" w="76200">
            <a:solidFill>
              <a:srgbClr val="FF1616"/>
            </a:solidFill>
            <a:prstDash val="solid"/>
            <a:round/>
            <a:headEnd len="sm" w="sm" type="none"/>
            <a:tailEnd len="lg" w="lg" type="oval"/>
          </a:ln>
        </p:spPr>
      </p:cxnSp>
      <p:cxnSp>
        <p:nvCxnSpPr>
          <p:cNvPr id="99" name="Google Shape;99;p14"/>
          <p:cNvCxnSpPr/>
          <p:nvPr/>
        </p:nvCxnSpPr>
        <p:spPr>
          <a:xfrm rot="5400000">
            <a:off x="6656623" y="5889649"/>
            <a:ext cx="2029838" cy="0"/>
          </a:xfrm>
          <a:prstGeom prst="straightConnector1">
            <a:avLst/>
          </a:prstGeom>
          <a:noFill/>
          <a:ln cap="flat" cmpd="sng" w="76200">
            <a:solidFill>
              <a:srgbClr val="FF1616"/>
            </a:solidFill>
            <a:prstDash val="solid"/>
            <a:round/>
            <a:headEnd len="sm" w="sm" type="none"/>
            <a:tailEnd len="lg" w="lg" type="oval"/>
          </a:ln>
        </p:spPr>
      </p:cxnSp>
      <p:cxnSp>
        <p:nvCxnSpPr>
          <p:cNvPr id="100" name="Google Shape;100;p14"/>
          <p:cNvCxnSpPr/>
          <p:nvPr/>
        </p:nvCxnSpPr>
        <p:spPr>
          <a:xfrm rot="-5400000">
            <a:off x="9384192" y="3490044"/>
            <a:ext cx="2931298" cy="0"/>
          </a:xfrm>
          <a:prstGeom prst="straightConnector1">
            <a:avLst/>
          </a:prstGeom>
          <a:noFill/>
          <a:ln cap="flat" cmpd="sng" w="76200">
            <a:solidFill>
              <a:srgbClr val="FF1616"/>
            </a:solidFill>
            <a:prstDash val="solid"/>
            <a:round/>
            <a:headEnd len="sm" w="sm" type="none"/>
            <a:tailEnd len="lg" w="lg" type="oval"/>
          </a:ln>
        </p:spPr>
      </p:cxnSp>
      <p:cxnSp>
        <p:nvCxnSpPr>
          <p:cNvPr id="101" name="Google Shape;101;p14"/>
          <p:cNvCxnSpPr/>
          <p:nvPr/>
        </p:nvCxnSpPr>
        <p:spPr>
          <a:xfrm rot="5421012">
            <a:off x="13975634" y="5268023"/>
            <a:ext cx="786600" cy="0"/>
          </a:xfrm>
          <a:prstGeom prst="straightConnector1">
            <a:avLst/>
          </a:prstGeom>
          <a:noFill/>
          <a:ln cap="flat" cmpd="sng" w="76200">
            <a:solidFill>
              <a:srgbClr val="FF1616"/>
            </a:solidFill>
            <a:prstDash val="solid"/>
            <a:round/>
            <a:headEnd len="sm" w="sm" type="none"/>
            <a:tailEnd len="lg" w="lg" type="oval"/>
          </a:ln>
        </p:spPr>
      </p:cxnSp>
      <p:pic>
        <p:nvPicPr>
          <p:cNvPr id="102" name="Google Shape;102;p14"/>
          <p:cNvPicPr preferRelativeResize="0"/>
          <p:nvPr/>
        </p:nvPicPr>
        <p:blipFill rotWithShape="1">
          <a:blip r:embed="rId3">
            <a:alphaModFix/>
          </a:blip>
          <a:srcRect b="0" l="0" r="0" t="0"/>
          <a:stretch/>
        </p:blipFill>
        <p:spPr>
          <a:xfrm>
            <a:off x="1105917" y="1643062"/>
            <a:ext cx="4627379" cy="1191550"/>
          </a:xfrm>
          <a:prstGeom prst="rect">
            <a:avLst/>
          </a:prstGeom>
          <a:noFill/>
          <a:ln>
            <a:noFill/>
          </a:ln>
        </p:spPr>
      </p:pic>
      <p:sp>
        <p:nvSpPr>
          <p:cNvPr id="103" name="Google Shape;103;p14"/>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
        <p:nvSpPr>
          <p:cNvPr id="104" name="Google Shape;104;p14"/>
          <p:cNvSpPr txBox="1"/>
          <p:nvPr/>
        </p:nvSpPr>
        <p:spPr>
          <a:xfrm>
            <a:off x="2026129" y="1847850"/>
            <a:ext cx="2710755" cy="81915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699" u="none" cap="none" strike="noStrike">
                <a:solidFill>
                  <a:srgbClr val="1D1C24"/>
                </a:solidFill>
                <a:latin typeface="Arial"/>
                <a:ea typeface="Arial"/>
                <a:cs typeface="Arial"/>
                <a:sym typeface="Arial"/>
              </a:rPr>
              <a:t>PREVENTION OF </a:t>
            </a:r>
            <a:endParaRPr/>
          </a:p>
          <a:p>
            <a:pPr indent="0" lvl="0" marL="0" marR="0" rtl="0" algn="ctr">
              <a:lnSpc>
                <a:spcPct val="120007"/>
              </a:lnSpc>
              <a:spcBef>
                <a:spcPts val="0"/>
              </a:spcBef>
              <a:spcAft>
                <a:spcPts val="0"/>
              </a:spcAft>
              <a:buNone/>
            </a:pPr>
            <a:r>
              <a:rPr b="0" i="0" lang="en-US" sz="2699" u="none" cap="none" strike="noStrike">
                <a:solidFill>
                  <a:srgbClr val="1D1C24"/>
                </a:solidFill>
                <a:latin typeface="Arial"/>
                <a:ea typeface="Arial"/>
                <a:cs typeface="Arial"/>
                <a:sym typeface="Arial"/>
              </a:rPr>
              <a:t>TERRORISM ACT </a:t>
            </a:r>
            <a:endParaRPr/>
          </a:p>
        </p:txBody>
      </p:sp>
      <p:pic>
        <p:nvPicPr>
          <p:cNvPr id="105" name="Google Shape;105;p14"/>
          <p:cNvPicPr preferRelativeResize="0"/>
          <p:nvPr/>
        </p:nvPicPr>
        <p:blipFill rotWithShape="1">
          <a:blip r:embed="rId4">
            <a:alphaModFix/>
          </a:blip>
          <a:srcRect b="0" l="0" r="0" t="0"/>
          <a:stretch/>
        </p:blipFill>
        <p:spPr>
          <a:xfrm>
            <a:off x="4378490" y="7052435"/>
            <a:ext cx="6662305" cy="1715544"/>
          </a:xfrm>
          <a:prstGeom prst="rect">
            <a:avLst/>
          </a:prstGeom>
          <a:noFill/>
          <a:ln>
            <a:noFill/>
          </a:ln>
        </p:spPr>
      </p:pic>
      <p:sp>
        <p:nvSpPr>
          <p:cNvPr id="106" name="Google Shape;106;p14"/>
          <p:cNvSpPr txBox="1"/>
          <p:nvPr/>
        </p:nvSpPr>
        <p:spPr>
          <a:xfrm>
            <a:off x="4607543" y="7231894"/>
            <a:ext cx="6753820" cy="1347101"/>
          </a:xfrm>
          <a:prstGeom prst="rect">
            <a:avLst/>
          </a:prstGeom>
          <a:noFill/>
          <a:ln>
            <a:noFill/>
          </a:ln>
        </p:spPr>
        <p:txBody>
          <a:bodyPr anchorCtr="0" anchor="t" bIns="0" lIns="0" spcFirstLastPara="1" rIns="0" wrap="square" tIns="0">
            <a:spAutoFit/>
          </a:bodyPr>
          <a:lstStyle/>
          <a:p>
            <a:pPr indent="0" lvl="0" marL="0" marR="0" rtl="0" algn="ctr">
              <a:lnSpc>
                <a:spcPct val="120006"/>
              </a:lnSpc>
              <a:spcBef>
                <a:spcPts val="0"/>
              </a:spcBef>
              <a:spcAft>
                <a:spcPts val="0"/>
              </a:spcAft>
              <a:buNone/>
            </a:pPr>
            <a:r>
              <a:rPr b="0" i="0" lang="en-US" sz="2939" u="none" cap="none" strike="noStrike">
                <a:solidFill>
                  <a:srgbClr val="1D1C24"/>
                </a:solidFill>
                <a:latin typeface="Arial"/>
                <a:ea typeface="Arial"/>
                <a:cs typeface="Arial"/>
                <a:sym typeface="Arial"/>
              </a:rPr>
              <a:t>TERRORISM PREVENTION AND INVESTIGATION MEASURES</a:t>
            </a:r>
            <a:endParaRPr/>
          </a:p>
          <a:p>
            <a:pPr indent="0" lvl="0" marL="0" marR="0" rtl="0" algn="ctr">
              <a:lnSpc>
                <a:spcPct val="120006"/>
              </a:lnSpc>
              <a:spcBef>
                <a:spcPts val="0"/>
              </a:spcBef>
              <a:spcAft>
                <a:spcPts val="0"/>
              </a:spcAft>
              <a:buNone/>
            </a:pPr>
            <a:r>
              <a:rPr b="0" i="0" lang="en-US" sz="2939" u="none" cap="none" strike="noStrike">
                <a:solidFill>
                  <a:srgbClr val="1D1C24"/>
                </a:solidFill>
                <a:latin typeface="Arial"/>
                <a:ea typeface="Arial"/>
                <a:cs typeface="Arial"/>
                <a:sym typeface="Arial"/>
              </a:rPr>
              <a:t>MARK I</a:t>
            </a:r>
            <a:endParaRPr/>
          </a:p>
        </p:txBody>
      </p:sp>
      <p:pic>
        <p:nvPicPr>
          <p:cNvPr id="107" name="Google Shape;107;p14"/>
          <p:cNvPicPr preferRelativeResize="0"/>
          <p:nvPr/>
        </p:nvPicPr>
        <p:blipFill rotWithShape="1">
          <a:blip r:embed="rId4">
            <a:alphaModFix/>
          </a:blip>
          <a:srcRect b="0" l="0" r="0" t="0"/>
          <a:stretch/>
        </p:blipFill>
        <p:spPr>
          <a:xfrm>
            <a:off x="7577346" y="142893"/>
            <a:ext cx="6621192" cy="1704957"/>
          </a:xfrm>
          <a:prstGeom prst="rect">
            <a:avLst/>
          </a:prstGeom>
          <a:noFill/>
          <a:ln>
            <a:noFill/>
          </a:ln>
        </p:spPr>
      </p:pic>
      <p:sp>
        <p:nvSpPr>
          <p:cNvPr id="108" name="Google Shape;108;p14"/>
          <p:cNvSpPr txBox="1"/>
          <p:nvPr/>
        </p:nvSpPr>
        <p:spPr>
          <a:xfrm>
            <a:off x="7747742" y="414338"/>
            <a:ext cx="6204198" cy="1228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700" u="none" cap="none" strike="noStrike">
                <a:solidFill>
                  <a:srgbClr val="1D1C24"/>
                </a:solidFill>
                <a:latin typeface="Arial"/>
                <a:ea typeface="Arial"/>
                <a:cs typeface="Arial"/>
                <a:sym typeface="Arial"/>
              </a:rPr>
              <a:t>TERRORISM PREVENTION AND INVESTIGATION MEASURES</a:t>
            </a:r>
            <a:endParaRPr/>
          </a:p>
          <a:p>
            <a:pPr indent="0" lvl="0" marL="0" marR="0" rtl="0" algn="ctr">
              <a:lnSpc>
                <a:spcPct val="120000"/>
              </a:lnSpc>
              <a:spcBef>
                <a:spcPts val="0"/>
              </a:spcBef>
              <a:spcAft>
                <a:spcPts val="0"/>
              </a:spcAft>
              <a:buNone/>
            </a:pPr>
            <a:r>
              <a:rPr b="0" i="0" lang="en-US" sz="2700" u="none" cap="none" strike="noStrike">
                <a:solidFill>
                  <a:srgbClr val="1D1C24"/>
                </a:solidFill>
                <a:latin typeface="Arial"/>
                <a:ea typeface="Arial"/>
                <a:cs typeface="Arial"/>
                <a:sym typeface="Arial"/>
              </a:rPr>
              <a:t>MARK II</a:t>
            </a:r>
            <a:endParaRPr/>
          </a:p>
        </p:txBody>
      </p:sp>
      <p:pic>
        <p:nvPicPr>
          <p:cNvPr id="109" name="Google Shape;109;p14"/>
          <p:cNvPicPr preferRelativeResize="0"/>
          <p:nvPr/>
        </p:nvPicPr>
        <p:blipFill rotWithShape="1">
          <a:blip r:embed="rId4">
            <a:alphaModFix/>
          </a:blip>
          <a:srcRect b="0" l="0" r="0" t="0"/>
          <a:stretch/>
        </p:blipFill>
        <p:spPr>
          <a:xfrm>
            <a:off x="12055245" y="5927749"/>
            <a:ext cx="4627379" cy="1191550"/>
          </a:xfrm>
          <a:prstGeom prst="rect">
            <a:avLst/>
          </a:prstGeom>
          <a:noFill/>
          <a:ln>
            <a:noFill/>
          </a:ln>
        </p:spPr>
      </p:pic>
      <p:sp>
        <p:nvSpPr>
          <p:cNvPr id="110" name="Google Shape;110;p14"/>
          <p:cNvSpPr txBox="1"/>
          <p:nvPr/>
        </p:nvSpPr>
        <p:spPr>
          <a:xfrm>
            <a:off x="12289753" y="6123518"/>
            <a:ext cx="4239369" cy="819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700" u="none" cap="none" strike="noStrike">
                <a:solidFill>
                  <a:srgbClr val="1D1C24"/>
                </a:solidFill>
                <a:latin typeface="Arial"/>
                <a:ea typeface="Arial"/>
                <a:cs typeface="Arial"/>
                <a:sym typeface="Arial"/>
              </a:rPr>
              <a:t>COUNTERTERRORISM AND</a:t>
            </a:r>
            <a:endParaRPr/>
          </a:p>
          <a:p>
            <a:pPr indent="0" lvl="0" marL="0" marR="0" rtl="0" algn="ctr">
              <a:lnSpc>
                <a:spcPct val="120000"/>
              </a:lnSpc>
              <a:spcBef>
                <a:spcPts val="0"/>
              </a:spcBef>
              <a:spcAft>
                <a:spcPts val="0"/>
              </a:spcAft>
              <a:buNone/>
            </a:pPr>
            <a:r>
              <a:rPr b="0" i="0" lang="en-US" sz="2700" u="none" cap="none" strike="noStrike">
                <a:solidFill>
                  <a:srgbClr val="1D1C24"/>
                </a:solidFill>
                <a:latin typeface="Arial"/>
                <a:ea typeface="Arial"/>
                <a:cs typeface="Arial"/>
                <a:sym typeface="Arial"/>
              </a:rPr>
              <a:t> SENTENCING BILL</a:t>
            </a:r>
            <a:endParaRPr/>
          </a:p>
        </p:txBody>
      </p:sp>
      <p:sp>
        <p:nvSpPr>
          <p:cNvPr id="111" name="Google Shape;111;p14"/>
          <p:cNvSpPr txBox="1"/>
          <p:nvPr/>
        </p:nvSpPr>
        <p:spPr>
          <a:xfrm>
            <a:off x="2831884" y="5175774"/>
            <a:ext cx="1023045"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499" u="none" cap="none" strike="noStrike">
                <a:solidFill>
                  <a:srgbClr val="000000"/>
                </a:solidFill>
                <a:latin typeface="Arial"/>
                <a:ea typeface="Arial"/>
                <a:cs typeface="Arial"/>
                <a:sym typeface="Arial"/>
              </a:rPr>
              <a:t>2005</a:t>
            </a:r>
            <a:endParaRPr/>
          </a:p>
        </p:txBody>
      </p:sp>
      <p:sp>
        <p:nvSpPr>
          <p:cNvPr id="112" name="Google Shape;112;p14"/>
          <p:cNvSpPr txBox="1"/>
          <p:nvPr/>
        </p:nvSpPr>
        <p:spPr>
          <a:xfrm>
            <a:off x="7236220" y="4388722"/>
            <a:ext cx="1023045"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499" u="none" cap="none" strike="noStrike">
                <a:solidFill>
                  <a:srgbClr val="000000"/>
                </a:solidFill>
                <a:latin typeface="Arial"/>
                <a:ea typeface="Arial"/>
                <a:cs typeface="Arial"/>
                <a:sym typeface="Arial"/>
              </a:rPr>
              <a:t>2011</a:t>
            </a:r>
            <a:endParaRPr/>
          </a:p>
        </p:txBody>
      </p:sp>
      <p:sp>
        <p:nvSpPr>
          <p:cNvPr id="113" name="Google Shape;113;p14"/>
          <p:cNvSpPr txBox="1"/>
          <p:nvPr/>
        </p:nvSpPr>
        <p:spPr>
          <a:xfrm>
            <a:off x="10338319" y="5143500"/>
            <a:ext cx="1023045"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499" u="none" cap="none" strike="noStrike">
                <a:solidFill>
                  <a:srgbClr val="000000"/>
                </a:solidFill>
                <a:latin typeface="Arial"/>
                <a:ea typeface="Arial"/>
                <a:cs typeface="Arial"/>
                <a:sym typeface="Arial"/>
              </a:rPr>
              <a:t>2015</a:t>
            </a:r>
            <a:endParaRPr/>
          </a:p>
        </p:txBody>
      </p:sp>
      <p:sp>
        <p:nvSpPr>
          <p:cNvPr id="114" name="Google Shape;114;p14"/>
          <p:cNvSpPr txBox="1"/>
          <p:nvPr/>
        </p:nvSpPr>
        <p:spPr>
          <a:xfrm>
            <a:off x="13857412" y="4388955"/>
            <a:ext cx="1023045" cy="523875"/>
          </a:xfrm>
          <a:prstGeom prst="rect">
            <a:avLst/>
          </a:prstGeom>
          <a:noFill/>
          <a:ln>
            <a:noFill/>
          </a:ln>
        </p:spPr>
        <p:txBody>
          <a:bodyPr anchorCtr="0" anchor="t" bIns="0" lIns="0" spcFirstLastPara="1" rIns="0" wrap="square" tIns="0">
            <a:spAutoFit/>
          </a:bodyPr>
          <a:lstStyle/>
          <a:p>
            <a:pPr indent="0" lvl="0" marL="0" marR="0" rtl="0" algn="ctr">
              <a:lnSpc>
                <a:spcPct val="120005"/>
              </a:lnSpc>
              <a:spcBef>
                <a:spcPts val="0"/>
              </a:spcBef>
              <a:spcAft>
                <a:spcPts val="0"/>
              </a:spcAft>
              <a:buNone/>
            </a:pPr>
            <a:r>
              <a:rPr b="0" i="0" lang="en-US" sz="3499" u="none" cap="none" strike="noStrike">
                <a:solidFill>
                  <a:srgbClr val="000000"/>
                </a:solidFill>
                <a:latin typeface="Arial"/>
                <a:ea typeface="Arial"/>
                <a:cs typeface="Arial"/>
                <a:sym typeface="Arial"/>
              </a:rPr>
              <a:t>2021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18" name="Shape 118"/>
        <p:cNvGrpSpPr/>
        <p:nvPr/>
      </p:nvGrpSpPr>
      <p:grpSpPr>
        <a:xfrm>
          <a:off x="0" y="0"/>
          <a:ext cx="0" cy="0"/>
          <a:chOff x="0" y="0"/>
          <a:chExt cx="0" cy="0"/>
        </a:xfrm>
      </p:grpSpPr>
      <p:grpSp>
        <p:nvGrpSpPr>
          <p:cNvPr id="119" name="Google Shape;119;p15"/>
          <p:cNvGrpSpPr/>
          <p:nvPr/>
        </p:nvGrpSpPr>
        <p:grpSpPr>
          <a:xfrm>
            <a:off x="1753907" y="942975"/>
            <a:ext cx="15200116" cy="5966806"/>
            <a:chOff x="0" y="-114300"/>
            <a:chExt cx="20266822" cy="7955742"/>
          </a:xfrm>
        </p:grpSpPr>
        <p:sp>
          <p:nvSpPr>
            <p:cNvPr id="120" name="Google Shape;120;p15"/>
            <p:cNvSpPr txBox="1"/>
            <p:nvPr/>
          </p:nvSpPr>
          <p:spPr>
            <a:xfrm>
              <a:off x="0" y="-114300"/>
              <a:ext cx="20266822" cy="24240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00" u="none" cap="none" strike="noStrike">
                  <a:solidFill>
                    <a:srgbClr val="1D1C24"/>
                  </a:solidFill>
                  <a:latin typeface="Arial"/>
                  <a:ea typeface="Arial"/>
                  <a:cs typeface="Arial"/>
                  <a:sym typeface="Arial"/>
                </a:rPr>
                <a:t>Prevention of Terrorism Act (PTA) 2005</a:t>
              </a:r>
              <a:endParaRPr/>
            </a:p>
            <a:p>
              <a:pPr indent="0" lvl="0" marL="0" marR="0" rtl="0" algn="l">
                <a:lnSpc>
                  <a:spcPct val="140000"/>
                </a:lnSpc>
                <a:spcBef>
                  <a:spcPts val="0"/>
                </a:spcBef>
                <a:spcAft>
                  <a:spcPts val="0"/>
                </a:spcAft>
                <a:buNone/>
              </a:pPr>
              <a:r>
                <a:t/>
              </a:r>
              <a:endParaRPr b="0" i="0" sz="5300" u="none" cap="none" strike="noStrike">
                <a:solidFill>
                  <a:srgbClr val="1D1C24"/>
                </a:solidFill>
                <a:latin typeface="Arial"/>
                <a:ea typeface="Arial"/>
                <a:cs typeface="Arial"/>
                <a:sym typeface="Arial"/>
              </a:endParaRPr>
            </a:p>
          </p:txBody>
        </p:sp>
        <p:sp>
          <p:nvSpPr>
            <p:cNvPr id="121" name="Google Shape;121;p15"/>
            <p:cNvSpPr txBox="1"/>
            <p:nvPr/>
          </p:nvSpPr>
          <p:spPr>
            <a:xfrm>
              <a:off x="0" y="2523527"/>
              <a:ext cx="20266822" cy="5317915"/>
            </a:xfrm>
            <a:prstGeom prst="rect">
              <a:avLst/>
            </a:prstGeom>
            <a:noFill/>
            <a:ln>
              <a:noFill/>
            </a:ln>
          </p:spPr>
          <p:txBody>
            <a:bodyPr anchorCtr="0" anchor="t" bIns="0" lIns="0" spcFirstLastPara="1" rIns="0" wrap="square" tIns="0">
              <a:spAutoFit/>
            </a:bodyPr>
            <a:lstStyle/>
            <a:p>
              <a:pPr indent="-431799" lvl="1" marL="863597" marR="0" rtl="0" algn="just">
                <a:lnSpc>
                  <a:spcPct val="169017"/>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 </a:t>
              </a:r>
              <a:r>
                <a:rPr b="0" i="0" lang="en-US" sz="3999" u="none" cap="none" strike="noStrike">
                  <a:solidFill>
                    <a:srgbClr val="FF1616"/>
                  </a:solidFill>
                  <a:latin typeface="Arial"/>
                  <a:ea typeface="Arial"/>
                  <a:cs typeface="Arial"/>
                  <a:sym typeface="Arial"/>
                </a:rPr>
                <a:t>‘Control orders’. </a:t>
              </a:r>
              <a:endParaRPr/>
            </a:p>
            <a:p>
              <a:pPr indent="-431799" lvl="1" marL="863597" marR="0" rtl="0" algn="just">
                <a:lnSpc>
                  <a:spcPct val="222030"/>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To prevent terrorism-related activity by individuals: </a:t>
              </a:r>
              <a:endParaRPr/>
            </a:p>
            <a:p>
              <a:pPr indent="0" lvl="0" marL="0" marR="0" rtl="0" algn="just">
                <a:lnSpc>
                  <a:spcPct val="222030"/>
                </a:lnSpc>
                <a:spcBef>
                  <a:spcPts val="0"/>
                </a:spcBef>
                <a:spcAft>
                  <a:spcPts val="0"/>
                </a:spcAft>
                <a:buNone/>
              </a:pPr>
              <a:r>
                <a:rPr b="0" i="0" lang="en-US" sz="3999" u="none" cap="none" strike="noStrike">
                  <a:solidFill>
                    <a:srgbClr val="1D1C24"/>
                  </a:solidFill>
                  <a:latin typeface="Arial"/>
                  <a:ea typeface="Arial"/>
                  <a:cs typeface="Arial"/>
                  <a:sym typeface="Arial"/>
                </a:rPr>
                <a:t>(a) Derogating</a:t>
              </a:r>
              <a:endParaRPr/>
            </a:p>
            <a:p>
              <a:pPr indent="0" lvl="0" marL="0" marR="0" rtl="0" algn="just">
                <a:lnSpc>
                  <a:spcPct val="222030"/>
                </a:lnSpc>
                <a:spcBef>
                  <a:spcPts val="0"/>
                </a:spcBef>
                <a:spcAft>
                  <a:spcPts val="0"/>
                </a:spcAft>
                <a:buNone/>
              </a:pPr>
              <a:r>
                <a:rPr b="0" i="0" lang="en-US" sz="3999" u="none" cap="none" strike="noStrike">
                  <a:solidFill>
                    <a:srgbClr val="1D1C24"/>
                  </a:solidFill>
                  <a:latin typeface="Arial"/>
                  <a:ea typeface="Arial"/>
                  <a:cs typeface="Arial"/>
                  <a:sym typeface="Arial"/>
                </a:rPr>
                <a:t>(b) Non-derogating</a:t>
              </a:r>
              <a:endParaRPr/>
            </a:p>
          </p:txBody>
        </p:sp>
      </p:grpSp>
      <p:sp>
        <p:nvSpPr>
          <p:cNvPr id="122" name="Google Shape;122;p15"/>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26" name="Shape 126"/>
        <p:cNvGrpSpPr/>
        <p:nvPr/>
      </p:nvGrpSpPr>
      <p:grpSpPr>
        <a:xfrm>
          <a:off x="0" y="0"/>
          <a:ext cx="0" cy="0"/>
          <a:chOff x="0" y="0"/>
          <a:chExt cx="0" cy="0"/>
        </a:xfrm>
      </p:grpSpPr>
      <p:sp>
        <p:nvSpPr>
          <p:cNvPr id="127" name="Google Shape;127;p16"/>
          <p:cNvSpPr/>
          <p:nvPr/>
        </p:nvSpPr>
        <p:spPr>
          <a:xfrm>
            <a:off x="10351322" y="7229329"/>
            <a:ext cx="5718443" cy="2219533"/>
          </a:xfrm>
          <a:prstGeom prst="roundRect">
            <a:avLst>
              <a:gd fmla="val 16667" name="adj"/>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16"/>
          <p:cNvSpPr/>
          <p:nvPr/>
        </p:nvSpPr>
        <p:spPr>
          <a:xfrm>
            <a:off x="11700904" y="4082626"/>
            <a:ext cx="4216846" cy="1971985"/>
          </a:xfrm>
          <a:prstGeom prst="roundRect">
            <a:avLst>
              <a:gd fmla="val 16667" name="adj"/>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9" name="Google Shape;129;p16"/>
          <p:cNvSpPr/>
          <p:nvPr/>
        </p:nvSpPr>
        <p:spPr>
          <a:xfrm>
            <a:off x="11096110" y="1181745"/>
            <a:ext cx="3886200" cy="1971985"/>
          </a:xfrm>
          <a:prstGeom prst="roundRect">
            <a:avLst>
              <a:gd fmla="val 16667" name="adj"/>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0" name="Google Shape;130;p16"/>
          <p:cNvSpPr/>
          <p:nvPr/>
        </p:nvSpPr>
        <p:spPr>
          <a:xfrm>
            <a:off x="2848511" y="7132493"/>
            <a:ext cx="5718443" cy="2219533"/>
          </a:xfrm>
          <a:prstGeom prst="roundRect">
            <a:avLst>
              <a:gd fmla="val 16667" name="adj"/>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1" name="Google Shape;131;p16"/>
          <p:cNvSpPr/>
          <p:nvPr/>
        </p:nvSpPr>
        <p:spPr>
          <a:xfrm>
            <a:off x="1982938" y="4069310"/>
            <a:ext cx="4604160" cy="2605782"/>
          </a:xfrm>
          <a:prstGeom prst="roundRect">
            <a:avLst>
              <a:gd fmla="val 16667" name="adj"/>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p16"/>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
        <p:nvSpPr>
          <p:cNvPr id="133" name="Google Shape;133;p16"/>
          <p:cNvSpPr txBox="1"/>
          <p:nvPr/>
        </p:nvSpPr>
        <p:spPr>
          <a:xfrm>
            <a:off x="11029270" y="1182523"/>
            <a:ext cx="4019880" cy="166179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Certain occupations/</a:t>
            </a:r>
            <a:endParaRPr/>
          </a:p>
          <a:p>
            <a:pPr indent="0" lvl="0" marL="0" marR="0" rtl="0" algn="ctr">
              <a:lnSpc>
                <a:spcPct val="14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employment</a:t>
            </a:r>
            <a:endParaRPr/>
          </a:p>
        </p:txBody>
      </p:sp>
      <p:sp>
        <p:nvSpPr>
          <p:cNvPr id="134" name="Google Shape;134;p16"/>
          <p:cNvSpPr txBox="1"/>
          <p:nvPr/>
        </p:nvSpPr>
        <p:spPr>
          <a:xfrm>
            <a:off x="2370250" y="4282906"/>
            <a:ext cx="3784772" cy="2149799"/>
          </a:xfrm>
          <a:prstGeom prst="rect">
            <a:avLst/>
          </a:prstGeom>
          <a:noFill/>
          <a:ln>
            <a:noFill/>
          </a:ln>
        </p:spPr>
        <p:txBody>
          <a:bodyPr anchorCtr="0" anchor="t" bIns="0" lIns="0" spcFirstLastPara="1" rIns="0" wrap="square" tIns="0">
            <a:spAutoFit/>
          </a:bodyPr>
          <a:lstStyle/>
          <a:p>
            <a:pPr indent="0" lvl="0" marL="0" marR="0" rtl="0" algn="ctr">
              <a:lnSpc>
                <a:spcPct val="140006"/>
              </a:lnSpc>
              <a:spcBef>
                <a:spcPts val="0"/>
              </a:spcBef>
              <a:spcAft>
                <a:spcPts val="0"/>
              </a:spcAft>
              <a:buNone/>
            </a:pPr>
            <a:r>
              <a:rPr b="1" i="0" lang="en-US" sz="3067" u="none" cap="none" strike="noStrike">
                <a:solidFill>
                  <a:srgbClr val="FFFFFF"/>
                </a:solidFill>
                <a:latin typeface="Open Sans"/>
                <a:ea typeface="Open Sans"/>
                <a:cs typeface="Open Sans"/>
                <a:sym typeface="Open Sans"/>
              </a:rPr>
              <a:t>Restriction of place of residence &amp; </a:t>
            </a:r>
            <a:endParaRPr/>
          </a:p>
          <a:p>
            <a:pPr indent="0" lvl="0" marL="0" marR="0" rtl="0" algn="ctr">
              <a:lnSpc>
                <a:spcPct val="140006"/>
              </a:lnSpc>
              <a:spcBef>
                <a:spcPts val="0"/>
              </a:spcBef>
              <a:spcAft>
                <a:spcPts val="0"/>
              </a:spcAft>
              <a:buNone/>
            </a:pPr>
            <a:r>
              <a:rPr b="1" i="0" lang="en-US" sz="3067" u="none" cap="none" strike="noStrike">
                <a:solidFill>
                  <a:srgbClr val="FFFFFF"/>
                </a:solidFill>
                <a:latin typeface="Open Sans"/>
                <a:ea typeface="Open Sans"/>
                <a:cs typeface="Open Sans"/>
                <a:sym typeface="Open Sans"/>
              </a:rPr>
              <a:t>visitors to the residence.</a:t>
            </a:r>
            <a:endParaRPr/>
          </a:p>
        </p:txBody>
      </p:sp>
      <p:sp>
        <p:nvSpPr>
          <p:cNvPr id="135" name="Google Shape;135;p16"/>
          <p:cNvSpPr txBox="1"/>
          <p:nvPr/>
        </p:nvSpPr>
        <p:spPr>
          <a:xfrm>
            <a:off x="11489582" y="4565015"/>
            <a:ext cx="4516813" cy="109982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Passport must be surrendered.</a:t>
            </a:r>
            <a:endParaRPr/>
          </a:p>
        </p:txBody>
      </p:sp>
      <p:sp>
        <p:nvSpPr>
          <p:cNvPr id="136" name="Google Shape;136;p16"/>
          <p:cNvSpPr txBox="1"/>
          <p:nvPr/>
        </p:nvSpPr>
        <p:spPr>
          <a:xfrm>
            <a:off x="2739727" y="7347507"/>
            <a:ext cx="5718443" cy="2004519"/>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n-US" sz="2876" u="none" cap="none" strike="noStrike">
                <a:solidFill>
                  <a:srgbClr val="FFFFFF"/>
                </a:solidFill>
                <a:latin typeface="Open Sans"/>
                <a:ea typeface="Open Sans"/>
                <a:cs typeface="Open Sans"/>
                <a:sym typeface="Open Sans"/>
              </a:rPr>
              <a:t>A requirement to allow electronic surveillance to be carried out and photographs taken.</a:t>
            </a:r>
            <a:endParaRPr/>
          </a:p>
        </p:txBody>
      </p:sp>
      <p:sp>
        <p:nvSpPr>
          <p:cNvPr id="137" name="Google Shape;137;p16"/>
          <p:cNvSpPr txBox="1"/>
          <p:nvPr/>
        </p:nvSpPr>
        <p:spPr>
          <a:xfrm>
            <a:off x="10320491" y="7237882"/>
            <a:ext cx="5553720" cy="22237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Any other restrictions whatsoever for up to 24hrs, when it is deemed necessary.</a:t>
            </a:r>
            <a:endParaRPr/>
          </a:p>
        </p:txBody>
      </p:sp>
      <p:sp>
        <p:nvSpPr>
          <p:cNvPr id="138" name="Google Shape;138;p16"/>
          <p:cNvSpPr/>
          <p:nvPr/>
        </p:nvSpPr>
        <p:spPr>
          <a:xfrm>
            <a:off x="3372531" y="1182523"/>
            <a:ext cx="3886200" cy="1971985"/>
          </a:xfrm>
          <a:prstGeom prst="roundRect">
            <a:avLst>
              <a:gd fmla="val 16667" name="adj"/>
            </a:avLst>
          </a:prstGeom>
          <a:solidFill>
            <a:schemeClr val="accent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9" name="Google Shape;139;p16"/>
          <p:cNvSpPr txBox="1"/>
          <p:nvPr/>
        </p:nvSpPr>
        <p:spPr>
          <a:xfrm>
            <a:off x="2989913" y="1388139"/>
            <a:ext cx="4651436" cy="222377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200" u="none" cap="none" strike="noStrike">
                <a:solidFill>
                  <a:srgbClr val="FFFFFF"/>
                </a:solidFill>
                <a:latin typeface="Open Sans"/>
                <a:ea typeface="Open Sans"/>
                <a:cs typeface="Open Sans"/>
                <a:sym typeface="Open Sans"/>
              </a:rPr>
              <a:t>Use of specified services and/or facilities.</a:t>
            </a:r>
            <a:endParaRPr/>
          </a:p>
          <a:p>
            <a:pPr indent="0" lvl="0" marL="0" marR="0" rtl="0" algn="ctr">
              <a:lnSpc>
                <a:spcPct val="140000"/>
              </a:lnSpc>
              <a:spcBef>
                <a:spcPts val="0"/>
              </a:spcBef>
              <a:spcAft>
                <a:spcPts val="0"/>
              </a:spcAft>
              <a:buNone/>
            </a:pPr>
            <a:r>
              <a:t/>
            </a:r>
            <a:endParaRPr b="1" i="0" sz="3200" u="none" cap="none" strike="noStrike">
              <a:solidFill>
                <a:srgbClr val="FFFFF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47" name="Shape 147"/>
        <p:cNvGrpSpPr/>
        <p:nvPr/>
      </p:nvGrpSpPr>
      <p:grpSpPr>
        <a:xfrm>
          <a:off x="0" y="0"/>
          <a:ext cx="0" cy="0"/>
          <a:chOff x="0" y="0"/>
          <a:chExt cx="0" cy="0"/>
        </a:xfrm>
      </p:grpSpPr>
      <p:pic>
        <p:nvPicPr>
          <p:cNvPr id="148" name="Google Shape;148;p17"/>
          <p:cNvPicPr preferRelativeResize="0"/>
          <p:nvPr/>
        </p:nvPicPr>
        <p:blipFill rotWithShape="1">
          <a:blip r:embed="rId3">
            <a:alphaModFix/>
          </a:blip>
          <a:srcRect b="0" l="13410" r="13410" t="0"/>
          <a:stretch/>
        </p:blipFill>
        <p:spPr>
          <a:xfrm>
            <a:off x="-2636068" y="0"/>
            <a:ext cx="11298891" cy="10287000"/>
          </a:xfrm>
          <a:prstGeom prst="rect">
            <a:avLst/>
          </a:prstGeom>
          <a:noFill/>
          <a:ln>
            <a:noFill/>
          </a:ln>
        </p:spPr>
      </p:pic>
      <p:grpSp>
        <p:nvGrpSpPr>
          <p:cNvPr id="149" name="Google Shape;149;p17"/>
          <p:cNvGrpSpPr/>
          <p:nvPr/>
        </p:nvGrpSpPr>
        <p:grpSpPr>
          <a:xfrm>
            <a:off x="9300997" y="950119"/>
            <a:ext cx="8446282" cy="8278077"/>
            <a:chOff x="0" y="-104775"/>
            <a:chExt cx="11261709" cy="11037437"/>
          </a:xfrm>
        </p:grpSpPr>
        <p:sp>
          <p:nvSpPr>
            <p:cNvPr id="150" name="Google Shape;150;p17"/>
            <p:cNvSpPr txBox="1"/>
            <p:nvPr/>
          </p:nvSpPr>
          <p:spPr>
            <a:xfrm>
              <a:off x="0" y="-104775"/>
              <a:ext cx="11261709" cy="1224137"/>
            </a:xfrm>
            <a:prstGeom prst="rect">
              <a:avLst/>
            </a:prstGeom>
            <a:noFill/>
            <a:ln>
              <a:noFill/>
            </a:ln>
          </p:spPr>
          <p:txBody>
            <a:bodyPr anchorCtr="0" anchor="t" bIns="0" lIns="0" spcFirstLastPara="1" rIns="0" wrap="square" tIns="0">
              <a:spAutoFit/>
            </a:bodyPr>
            <a:lstStyle/>
            <a:p>
              <a:pPr indent="0" lvl="0" marL="0" marR="0" rtl="0" algn="l">
                <a:lnSpc>
                  <a:spcPct val="140007"/>
                </a:lnSpc>
                <a:spcBef>
                  <a:spcPts val="0"/>
                </a:spcBef>
                <a:spcAft>
                  <a:spcPts val="0"/>
                </a:spcAft>
                <a:buNone/>
              </a:pPr>
              <a:r>
                <a:rPr b="0" i="0" lang="en-US" sz="5569" u="none" cap="none" strike="noStrike">
                  <a:solidFill>
                    <a:srgbClr val="1D1C24"/>
                  </a:solidFill>
                  <a:latin typeface="Arial"/>
                  <a:ea typeface="Arial"/>
                  <a:cs typeface="Arial"/>
                  <a:sym typeface="Arial"/>
                </a:rPr>
                <a:t>Criticisms of PTA</a:t>
              </a:r>
              <a:endParaRPr/>
            </a:p>
          </p:txBody>
        </p:sp>
        <p:sp>
          <p:nvSpPr>
            <p:cNvPr id="151" name="Google Shape;151;p17"/>
            <p:cNvSpPr txBox="1"/>
            <p:nvPr/>
          </p:nvSpPr>
          <p:spPr>
            <a:xfrm>
              <a:off x="0" y="1134704"/>
              <a:ext cx="11261709" cy="9797958"/>
            </a:xfrm>
            <a:prstGeom prst="rect">
              <a:avLst/>
            </a:prstGeom>
            <a:noFill/>
            <a:ln>
              <a:noFill/>
            </a:ln>
          </p:spPr>
          <p:txBody>
            <a:bodyPr anchorCtr="0" anchor="t" bIns="0" lIns="0" spcFirstLastPara="1" rIns="0" wrap="square" tIns="0">
              <a:spAutoFit/>
            </a:bodyPr>
            <a:lstStyle/>
            <a:p>
              <a:pPr indent="-453795" lvl="1" marL="907590" marR="0" rtl="0" algn="just">
                <a:lnSpc>
                  <a:spcPct val="220033"/>
                </a:lnSpc>
                <a:spcBef>
                  <a:spcPts val="0"/>
                </a:spcBef>
                <a:spcAft>
                  <a:spcPts val="0"/>
                </a:spcAft>
                <a:buClr>
                  <a:srgbClr val="1D1C24"/>
                </a:buClr>
                <a:buSzPts val="4203"/>
                <a:buFont typeface="Arial"/>
                <a:buChar char="•"/>
              </a:pPr>
              <a:r>
                <a:rPr b="0" i="0" lang="en-US" sz="4203" u="none" cap="none" strike="noStrike">
                  <a:solidFill>
                    <a:srgbClr val="1D1C24"/>
                  </a:solidFill>
                  <a:latin typeface="Arial"/>
                  <a:ea typeface="Arial"/>
                  <a:cs typeface="Arial"/>
                  <a:sym typeface="Arial"/>
                </a:rPr>
                <a:t>Rely on'secret' evidence </a:t>
              </a:r>
              <a:endParaRPr/>
            </a:p>
            <a:p>
              <a:pPr indent="-453795" lvl="1" marL="907590" marR="0" rtl="0" algn="just">
                <a:lnSpc>
                  <a:spcPct val="169022"/>
                </a:lnSpc>
                <a:spcBef>
                  <a:spcPts val="0"/>
                </a:spcBef>
                <a:spcAft>
                  <a:spcPts val="0"/>
                </a:spcAft>
                <a:buClr>
                  <a:srgbClr val="1D1C24"/>
                </a:buClr>
                <a:buSzPts val="4203"/>
                <a:buFont typeface="Arial"/>
                <a:buChar char="•"/>
              </a:pPr>
              <a:r>
                <a:rPr b="0" i="0" lang="en-US" sz="4203" u="none" cap="none" strike="noStrike">
                  <a:solidFill>
                    <a:srgbClr val="1D1C24"/>
                  </a:solidFill>
                  <a:latin typeface="Arial"/>
                  <a:ea typeface="Arial"/>
                  <a:cs typeface="Arial"/>
                  <a:sym typeface="Arial"/>
                </a:rPr>
                <a:t>Orders can be renewed indefinitely </a:t>
              </a:r>
              <a:endParaRPr/>
            </a:p>
            <a:p>
              <a:pPr indent="-453795" lvl="1" marL="907590" marR="0" rtl="0" algn="just">
                <a:lnSpc>
                  <a:spcPct val="169022"/>
                </a:lnSpc>
                <a:spcBef>
                  <a:spcPts val="0"/>
                </a:spcBef>
                <a:spcAft>
                  <a:spcPts val="0"/>
                </a:spcAft>
                <a:buClr>
                  <a:srgbClr val="1D1C24"/>
                </a:buClr>
                <a:buSzPts val="4203"/>
                <a:buFont typeface="Arial"/>
                <a:buChar char="•"/>
              </a:pPr>
              <a:r>
                <a:rPr b="0" i="0" lang="en-US" sz="4203" u="none" cap="none" strike="noStrike">
                  <a:solidFill>
                    <a:srgbClr val="1D1C24"/>
                  </a:solidFill>
                  <a:latin typeface="Arial"/>
                  <a:ea typeface="Arial"/>
                  <a:cs typeface="Arial"/>
                  <a:sym typeface="Arial"/>
                </a:rPr>
                <a:t>Breach of Article 5 of the European Convention on Human Rights: Right to Liberty</a:t>
              </a:r>
              <a:endParaRPr/>
            </a:p>
            <a:p>
              <a:pPr indent="0" lvl="0" marL="0" marR="0" rtl="0" algn="just">
                <a:lnSpc>
                  <a:spcPct val="169022"/>
                </a:lnSpc>
                <a:spcBef>
                  <a:spcPts val="0"/>
                </a:spcBef>
                <a:spcAft>
                  <a:spcPts val="0"/>
                </a:spcAft>
                <a:buNone/>
              </a:pPr>
              <a:r>
                <a:t/>
              </a:r>
              <a:endParaRPr b="0" i="0" sz="4203" u="none" cap="none" strike="noStrike">
                <a:solidFill>
                  <a:srgbClr val="1D1C24"/>
                </a:solidFill>
                <a:latin typeface="Arial"/>
                <a:ea typeface="Arial"/>
                <a:cs typeface="Arial"/>
                <a:sym typeface="Arial"/>
              </a:endParaRPr>
            </a:p>
            <a:p>
              <a:pPr indent="0" lvl="0" marL="0" marR="0" rtl="0" algn="just">
                <a:lnSpc>
                  <a:spcPct val="169022"/>
                </a:lnSpc>
                <a:spcBef>
                  <a:spcPts val="0"/>
                </a:spcBef>
                <a:spcAft>
                  <a:spcPts val="0"/>
                </a:spcAft>
                <a:buNone/>
              </a:pPr>
              <a:r>
                <a:t/>
              </a:r>
              <a:endParaRPr b="0" i="0" sz="4203" u="none" cap="none" strike="noStrike">
                <a:solidFill>
                  <a:srgbClr val="1D1C24"/>
                </a:solidFill>
                <a:latin typeface="Arial"/>
                <a:ea typeface="Arial"/>
                <a:cs typeface="Arial"/>
                <a:sym typeface="Arial"/>
              </a:endParaRPr>
            </a:p>
          </p:txBody>
        </p:sp>
      </p:grpSp>
      <p:sp>
        <p:nvSpPr>
          <p:cNvPr id="152" name="Google Shape;152;p17"/>
          <p:cNvSpPr txBox="1"/>
          <p:nvPr/>
        </p:nvSpPr>
        <p:spPr>
          <a:xfrm rot="-5400000">
            <a:off x="7202468"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56" name="Shape 156"/>
        <p:cNvGrpSpPr/>
        <p:nvPr/>
      </p:nvGrpSpPr>
      <p:grpSpPr>
        <a:xfrm>
          <a:off x="0" y="0"/>
          <a:ext cx="0" cy="0"/>
          <a:chOff x="0" y="0"/>
          <a:chExt cx="0" cy="0"/>
        </a:xfrm>
      </p:grpSpPr>
      <p:pic>
        <p:nvPicPr>
          <p:cNvPr id="157" name="Google Shape;157;p18"/>
          <p:cNvPicPr preferRelativeResize="0"/>
          <p:nvPr/>
        </p:nvPicPr>
        <p:blipFill rotWithShape="1">
          <a:blip r:embed="rId3">
            <a:alphaModFix/>
          </a:blip>
          <a:srcRect b="0" l="8802" r="8801" t="0"/>
          <a:stretch/>
        </p:blipFill>
        <p:spPr>
          <a:xfrm>
            <a:off x="11610545" y="0"/>
            <a:ext cx="11473339" cy="10287000"/>
          </a:xfrm>
          <a:prstGeom prst="rect">
            <a:avLst/>
          </a:prstGeom>
          <a:noFill/>
          <a:ln>
            <a:noFill/>
          </a:ln>
        </p:spPr>
      </p:pic>
      <p:grpSp>
        <p:nvGrpSpPr>
          <p:cNvPr id="158" name="Google Shape;158;p18"/>
          <p:cNvGrpSpPr/>
          <p:nvPr/>
        </p:nvGrpSpPr>
        <p:grpSpPr>
          <a:xfrm>
            <a:off x="1597111" y="942975"/>
            <a:ext cx="9532332" cy="6891366"/>
            <a:chOff x="0" y="-114300"/>
            <a:chExt cx="12709775" cy="9188488"/>
          </a:xfrm>
        </p:grpSpPr>
        <p:sp>
          <p:nvSpPr>
            <p:cNvPr id="159" name="Google Shape;159;p18"/>
            <p:cNvSpPr txBox="1"/>
            <p:nvPr/>
          </p:nvSpPr>
          <p:spPr>
            <a:xfrm>
              <a:off x="0" y="-114300"/>
              <a:ext cx="12709775" cy="36686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00" u="none" cap="none" strike="noStrike">
                  <a:solidFill>
                    <a:srgbClr val="1D1C24"/>
                  </a:solidFill>
                  <a:latin typeface="Arial"/>
                  <a:ea typeface="Arial"/>
                  <a:cs typeface="Arial"/>
                  <a:sym typeface="Arial"/>
                </a:rPr>
                <a:t>The Terrorism Prevention and Investigation Measures (TPIMs)</a:t>
              </a:r>
              <a:endParaRPr/>
            </a:p>
            <a:p>
              <a:pPr indent="0" lvl="0" marL="0" marR="0" rtl="0" algn="l">
                <a:lnSpc>
                  <a:spcPct val="140000"/>
                </a:lnSpc>
                <a:spcBef>
                  <a:spcPts val="0"/>
                </a:spcBef>
                <a:spcAft>
                  <a:spcPts val="0"/>
                </a:spcAft>
                <a:buNone/>
              </a:pPr>
              <a:r>
                <a:t/>
              </a:r>
              <a:endParaRPr b="0" i="0" sz="5300" u="none" cap="none" strike="noStrike">
                <a:solidFill>
                  <a:srgbClr val="1D1C24"/>
                </a:solidFill>
                <a:latin typeface="Arial"/>
                <a:ea typeface="Arial"/>
                <a:cs typeface="Arial"/>
                <a:sym typeface="Arial"/>
              </a:endParaRPr>
            </a:p>
          </p:txBody>
        </p:sp>
        <p:sp>
          <p:nvSpPr>
            <p:cNvPr id="160" name="Google Shape;160;p18"/>
            <p:cNvSpPr txBox="1"/>
            <p:nvPr/>
          </p:nvSpPr>
          <p:spPr>
            <a:xfrm>
              <a:off x="0" y="3806227"/>
              <a:ext cx="12709775" cy="5267961"/>
            </a:xfrm>
            <a:prstGeom prst="rect">
              <a:avLst/>
            </a:prstGeom>
            <a:noFill/>
            <a:ln>
              <a:noFill/>
            </a:ln>
          </p:spPr>
          <p:txBody>
            <a:bodyPr anchorCtr="0" anchor="t" bIns="0" lIns="0" spcFirstLastPara="1" rIns="0" wrap="square" tIns="0">
              <a:spAutoFit/>
            </a:bodyPr>
            <a:lstStyle/>
            <a:p>
              <a:pPr indent="-431799" lvl="1" marL="863597" marR="0" rtl="0" algn="just">
                <a:lnSpc>
                  <a:spcPct val="158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Introduced in 2011 </a:t>
              </a:r>
              <a:endParaRPr/>
            </a:p>
            <a:p>
              <a:pPr indent="-431799" lvl="1" marL="863597" marR="0" rtl="0" algn="just">
                <a:lnSpc>
                  <a:spcPct val="158014"/>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Authorities monitor and control people considered to be terrorists (but not facing criminal charges)</a:t>
              </a:r>
              <a:endParaRPr/>
            </a:p>
            <a:p>
              <a:pPr indent="0" lvl="0" marL="0" marR="0" rtl="0" algn="just">
                <a:lnSpc>
                  <a:spcPct val="169017"/>
                </a:lnSpc>
                <a:spcBef>
                  <a:spcPts val="0"/>
                </a:spcBef>
                <a:spcAft>
                  <a:spcPts val="0"/>
                </a:spcAft>
                <a:buNone/>
              </a:pPr>
              <a:r>
                <a:t/>
              </a:r>
              <a:endParaRPr b="0" i="0" sz="3999" u="none" cap="none" strike="noStrike">
                <a:solidFill>
                  <a:srgbClr val="1D1C24"/>
                </a:solidFill>
                <a:latin typeface="Arial"/>
                <a:ea typeface="Arial"/>
                <a:cs typeface="Arial"/>
                <a:sym typeface="Arial"/>
              </a:endParaRPr>
            </a:p>
          </p:txBody>
        </p:sp>
      </p:grpSp>
      <p:sp>
        <p:nvSpPr>
          <p:cNvPr id="161" name="Google Shape;161;p18"/>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65" name="Shape 165"/>
        <p:cNvGrpSpPr/>
        <p:nvPr/>
      </p:nvGrpSpPr>
      <p:grpSpPr>
        <a:xfrm>
          <a:off x="0" y="0"/>
          <a:ext cx="0" cy="0"/>
          <a:chOff x="0" y="0"/>
          <a:chExt cx="0" cy="0"/>
        </a:xfrm>
      </p:grpSpPr>
      <p:grpSp>
        <p:nvGrpSpPr>
          <p:cNvPr id="166" name="Google Shape;166;p19"/>
          <p:cNvGrpSpPr/>
          <p:nvPr/>
        </p:nvGrpSpPr>
        <p:grpSpPr>
          <a:xfrm>
            <a:off x="1475658" y="942975"/>
            <a:ext cx="15336683" cy="6627508"/>
            <a:chOff x="0" y="-114300"/>
            <a:chExt cx="20448911" cy="8836678"/>
          </a:xfrm>
        </p:grpSpPr>
        <p:sp>
          <p:nvSpPr>
            <p:cNvPr id="167" name="Google Shape;167;p19"/>
            <p:cNvSpPr txBox="1"/>
            <p:nvPr/>
          </p:nvSpPr>
          <p:spPr>
            <a:xfrm>
              <a:off x="0" y="-114300"/>
              <a:ext cx="20448911" cy="24240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00" u="none" cap="none" strike="noStrike">
                  <a:solidFill>
                    <a:srgbClr val="1D1C24"/>
                  </a:solidFill>
                  <a:latin typeface="Arial"/>
                  <a:ea typeface="Arial"/>
                  <a:cs typeface="Arial"/>
                  <a:sym typeface="Arial"/>
                </a:rPr>
                <a:t>TPIMs Mark I - 2011</a:t>
              </a:r>
              <a:endParaRPr/>
            </a:p>
            <a:p>
              <a:pPr indent="0" lvl="0" marL="0" marR="0" rtl="0" algn="l">
                <a:lnSpc>
                  <a:spcPct val="140000"/>
                </a:lnSpc>
                <a:spcBef>
                  <a:spcPts val="0"/>
                </a:spcBef>
                <a:spcAft>
                  <a:spcPts val="0"/>
                </a:spcAft>
                <a:buNone/>
              </a:pPr>
              <a:r>
                <a:t/>
              </a:r>
              <a:endParaRPr b="0" i="0" sz="5300" u="none" cap="none" strike="noStrike">
                <a:solidFill>
                  <a:srgbClr val="1D1C24"/>
                </a:solidFill>
                <a:latin typeface="Arial"/>
                <a:ea typeface="Arial"/>
                <a:cs typeface="Arial"/>
                <a:sym typeface="Arial"/>
              </a:endParaRPr>
            </a:p>
          </p:txBody>
        </p:sp>
        <p:sp>
          <p:nvSpPr>
            <p:cNvPr id="168" name="Google Shape;168;p19"/>
            <p:cNvSpPr txBox="1"/>
            <p:nvPr/>
          </p:nvSpPr>
          <p:spPr>
            <a:xfrm>
              <a:off x="0" y="2447327"/>
              <a:ext cx="20448911" cy="6275051"/>
            </a:xfrm>
            <a:prstGeom prst="rect">
              <a:avLst/>
            </a:prstGeom>
            <a:noFill/>
            <a:ln>
              <a:noFill/>
            </a:ln>
          </p:spPr>
          <p:txBody>
            <a:bodyPr anchorCtr="0" anchor="t" bIns="0" lIns="0" spcFirstLastPara="1" rIns="0" wrap="square" tIns="0">
              <a:spAutoFit/>
            </a:bodyPr>
            <a:lstStyle/>
            <a:p>
              <a:pPr indent="-431799" lvl="1" marL="863597" marR="0" rtl="0" algn="just">
                <a:lnSpc>
                  <a:spcPct val="190022"/>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Briefer periods of house arrest &amp; did not allow forced relocation.</a:t>
              </a:r>
              <a:endParaRPr/>
            </a:p>
            <a:p>
              <a:pPr indent="-431799" lvl="1" marL="863597" marR="0" rtl="0" algn="just">
                <a:lnSpc>
                  <a:spcPct val="190022"/>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Limited restriction on a suspect’s movement, communication, and property.</a:t>
              </a:r>
              <a:endParaRPr/>
            </a:p>
            <a:p>
              <a:pPr indent="-431799" lvl="1" marL="863597" marR="0" rtl="0" algn="just">
                <a:lnSpc>
                  <a:spcPct val="190022"/>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Can only be imposed for a two-year maximum period.</a:t>
              </a:r>
              <a:endParaRPr/>
            </a:p>
            <a:p>
              <a:pPr indent="0" lvl="0" marL="0" marR="0" rtl="0" algn="just">
                <a:lnSpc>
                  <a:spcPct val="169017"/>
                </a:lnSpc>
                <a:spcBef>
                  <a:spcPts val="0"/>
                </a:spcBef>
                <a:spcAft>
                  <a:spcPts val="0"/>
                </a:spcAft>
                <a:buNone/>
              </a:pPr>
              <a:r>
                <a:t/>
              </a:r>
              <a:endParaRPr b="0" i="0" sz="3999" u="none" cap="none" strike="noStrike">
                <a:solidFill>
                  <a:srgbClr val="1D1C24"/>
                </a:solidFill>
                <a:latin typeface="Arial"/>
                <a:ea typeface="Arial"/>
                <a:cs typeface="Arial"/>
                <a:sym typeface="Arial"/>
              </a:endParaRPr>
            </a:p>
          </p:txBody>
        </p:sp>
      </p:grpSp>
      <p:sp>
        <p:nvSpPr>
          <p:cNvPr id="169" name="Google Shape;169;p19"/>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73" name="Shape 173"/>
        <p:cNvGrpSpPr/>
        <p:nvPr/>
      </p:nvGrpSpPr>
      <p:grpSpPr>
        <a:xfrm>
          <a:off x="0" y="0"/>
          <a:ext cx="0" cy="0"/>
          <a:chOff x="0" y="0"/>
          <a:chExt cx="0" cy="0"/>
        </a:xfrm>
      </p:grpSpPr>
      <p:grpSp>
        <p:nvGrpSpPr>
          <p:cNvPr id="174" name="Google Shape;174;p20"/>
          <p:cNvGrpSpPr/>
          <p:nvPr/>
        </p:nvGrpSpPr>
        <p:grpSpPr>
          <a:xfrm>
            <a:off x="1667742" y="942975"/>
            <a:ext cx="15336683" cy="9239597"/>
            <a:chOff x="0" y="-114300"/>
            <a:chExt cx="20448911" cy="12319462"/>
          </a:xfrm>
        </p:grpSpPr>
        <p:sp>
          <p:nvSpPr>
            <p:cNvPr id="175" name="Google Shape;175;p20"/>
            <p:cNvSpPr txBox="1"/>
            <p:nvPr/>
          </p:nvSpPr>
          <p:spPr>
            <a:xfrm>
              <a:off x="0" y="-114300"/>
              <a:ext cx="20448911" cy="2424007"/>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5300" u="none" cap="none" strike="noStrike">
                  <a:solidFill>
                    <a:srgbClr val="1D1C24"/>
                  </a:solidFill>
                  <a:latin typeface="Arial"/>
                  <a:ea typeface="Arial"/>
                  <a:cs typeface="Arial"/>
                  <a:sym typeface="Arial"/>
                </a:rPr>
                <a:t>TPIMs Mark II - 2015</a:t>
              </a:r>
              <a:endParaRPr/>
            </a:p>
            <a:p>
              <a:pPr indent="0" lvl="0" marL="0" marR="0" rtl="0" algn="l">
                <a:lnSpc>
                  <a:spcPct val="140000"/>
                </a:lnSpc>
                <a:spcBef>
                  <a:spcPts val="0"/>
                </a:spcBef>
                <a:spcAft>
                  <a:spcPts val="0"/>
                </a:spcAft>
                <a:buNone/>
              </a:pPr>
              <a:r>
                <a:t/>
              </a:r>
              <a:endParaRPr b="0" i="0" sz="5300" u="none" cap="none" strike="noStrike">
                <a:solidFill>
                  <a:srgbClr val="1D1C24"/>
                </a:solidFill>
                <a:latin typeface="Arial"/>
                <a:ea typeface="Arial"/>
                <a:cs typeface="Arial"/>
                <a:sym typeface="Arial"/>
              </a:endParaRPr>
            </a:p>
          </p:txBody>
        </p:sp>
        <p:sp>
          <p:nvSpPr>
            <p:cNvPr id="176" name="Google Shape;176;p20"/>
            <p:cNvSpPr txBox="1"/>
            <p:nvPr/>
          </p:nvSpPr>
          <p:spPr>
            <a:xfrm>
              <a:off x="0" y="2352077"/>
              <a:ext cx="20448911" cy="9853085"/>
            </a:xfrm>
            <a:prstGeom prst="rect">
              <a:avLst/>
            </a:prstGeom>
            <a:noFill/>
            <a:ln>
              <a:noFill/>
            </a:ln>
          </p:spPr>
          <p:txBody>
            <a:bodyPr anchorCtr="0" anchor="t" bIns="0" lIns="0" spcFirstLastPara="1" rIns="0" wrap="square" tIns="0">
              <a:spAutoFit/>
            </a:bodyPr>
            <a:lstStyle/>
            <a:p>
              <a:pPr indent="-431799" lvl="1" marL="863597" marR="0" rtl="0" algn="just">
                <a:lnSpc>
                  <a:spcPct val="215028"/>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TPIMs Mark I: under-used so must be strengthened </a:t>
              </a:r>
              <a:endParaRPr/>
            </a:p>
            <a:p>
              <a:pPr indent="-431799" lvl="1" marL="863597" marR="0" rtl="0" algn="just">
                <a:lnSpc>
                  <a:spcPct val="215028"/>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Some of the measures from ‘control orders’ were reinstated; forced relocation and restrictions on travels. </a:t>
              </a:r>
              <a:endParaRPr/>
            </a:p>
            <a:p>
              <a:pPr indent="-431799" lvl="1" marL="863597" marR="0" rtl="0" algn="just">
                <a:lnSpc>
                  <a:spcPct val="215028"/>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Lowering the Standard of Proof</a:t>
              </a:r>
              <a:endParaRPr/>
            </a:p>
            <a:p>
              <a:pPr indent="-431799" lvl="1" marL="863597" marR="0" rtl="0" algn="just">
                <a:lnSpc>
                  <a:spcPct val="215028"/>
                </a:lnSpc>
                <a:spcBef>
                  <a:spcPts val="0"/>
                </a:spcBef>
                <a:spcAft>
                  <a:spcPts val="0"/>
                </a:spcAft>
                <a:buClr>
                  <a:srgbClr val="1D1C24"/>
                </a:buClr>
                <a:buSzPts val="3999"/>
                <a:buFont typeface="Arial"/>
                <a:buChar char="•"/>
              </a:pPr>
              <a:r>
                <a:rPr b="0" i="0" lang="en-US" sz="3999" u="none" cap="none" strike="noStrike">
                  <a:solidFill>
                    <a:srgbClr val="1D1C24"/>
                  </a:solidFill>
                  <a:latin typeface="Arial"/>
                  <a:ea typeface="Arial"/>
                  <a:cs typeface="Arial"/>
                  <a:sym typeface="Arial"/>
                </a:rPr>
                <a:t>Removing the Two-Year Time Limit</a:t>
              </a:r>
              <a:endParaRPr/>
            </a:p>
            <a:p>
              <a:pPr indent="0" lvl="0" marL="0" marR="0" rtl="0" algn="just">
                <a:lnSpc>
                  <a:spcPct val="215028"/>
                </a:lnSpc>
                <a:spcBef>
                  <a:spcPts val="0"/>
                </a:spcBef>
                <a:spcAft>
                  <a:spcPts val="0"/>
                </a:spcAft>
                <a:buNone/>
              </a:pPr>
              <a:r>
                <a:t/>
              </a:r>
              <a:endParaRPr b="0" i="0" sz="3999" u="none" cap="none" strike="noStrike">
                <a:solidFill>
                  <a:srgbClr val="1D1C24"/>
                </a:solidFill>
                <a:latin typeface="Arial"/>
                <a:ea typeface="Arial"/>
                <a:cs typeface="Arial"/>
                <a:sym typeface="Arial"/>
              </a:endParaRPr>
            </a:p>
            <a:p>
              <a:pPr indent="0" lvl="0" marL="0" marR="0" rtl="0" algn="just">
                <a:lnSpc>
                  <a:spcPct val="215028"/>
                </a:lnSpc>
                <a:spcBef>
                  <a:spcPts val="0"/>
                </a:spcBef>
                <a:spcAft>
                  <a:spcPts val="0"/>
                </a:spcAft>
                <a:buNone/>
              </a:pPr>
              <a:r>
                <a:t/>
              </a:r>
              <a:endParaRPr b="0" i="0" sz="3999" u="none" cap="none" strike="noStrike">
                <a:solidFill>
                  <a:srgbClr val="1D1C24"/>
                </a:solidFill>
                <a:latin typeface="Arial"/>
                <a:ea typeface="Arial"/>
                <a:cs typeface="Arial"/>
                <a:sym typeface="Arial"/>
              </a:endParaRPr>
            </a:p>
          </p:txBody>
        </p:sp>
      </p:grpSp>
      <p:sp>
        <p:nvSpPr>
          <p:cNvPr id="177" name="Google Shape;177;p20"/>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F1F1"/>
        </a:solidFill>
      </p:bgPr>
    </p:bg>
    <p:spTree>
      <p:nvGrpSpPr>
        <p:cNvPr id="181" name="Shape 181"/>
        <p:cNvGrpSpPr/>
        <p:nvPr/>
      </p:nvGrpSpPr>
      <p:grpSpPr>
        <a:xfrm>
          <a:off x="0" y="0"/>
          <a:ext cx="0" cy="0"/>
          <a:chOff x="0" y="0"/>
          <a:chExt cx="0" cy="0"/>
        </a:xfrm>
      </p:grpSpPr>
      <p:pic>
        <p:nvPicPr>
          <p:cNvPr id="182" name="Google Shape;182;p21"/>
          <p:cNvPicPr preferRelativeResize="0"/>
          <p:nvPr/>
        </p:nvPicPr>
        <p:blipFill rotWithShape="1">
          <a:blip r:embed="rId3">
            <a:alphaModFix/>
          </a:blip>
          <a:srcRect b="1725" l="832" r="1666" t="4025"/>
          <a:stretch/>
        </p:blipFill>
        <p:spPr>
          <a:xfrm>
            <a:off x="2147683" y="699632"/>
            <a:ext cx="14316740" cy="7488650"/>
          </a:xfrm>
          <a:prstGeom prst="rect">
            <a:avLst/>
          </a:prstGeom>
          <a:noFill/>
          <a:ln>
            <a:noFill/>
          </a:ln>
        </p:spPr>
      </p:pic>
      <p:sp>
        <p:nvSpPr>
          <p:cNvPr id="183" name="Google Shape;183;p21"/>
          <p:cNvSpPr txBox="1"/>
          <p:nvPr/>
        </p:nvSpPr>
        <p:spPr>
          <a:xfrm>
            <a:off x="4999137" y="8590808"/>
            <a:ext cx="9198769" cy="419100"/>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1D1C24"/>
                </a:solidFill>
                <a:latin typeface="Arial"/>
                <a:ea typeface="Arial"/>
                <a:cs typeface="Arial"/>
                <a:sym typeface="Arial"/>
              </a:rPr>
              <a:t>There are currently five TPIMs in force as of 31 May 2021.  </a:t>
            </a:r>
            <a:endParaRPr/>
          </a:p>
        </p:txBody>
      </p:sp>
      <p:sp>
        <p:nvSpPr>
          <p:cNvPr id="184" name="Google Shape;184;p21"/>
          <p:cNvSpPr txBox="1"/>
          <p:nvPr/>
        </p:nvSpPr>
        <p:spPr>
          <a:xfrm rot="-5400000">
            <a:off x="-655492" y="7350270"/>
            <a:ext cx="3558884" cy="257175"/>
          </a:xfrm>
          <a:prstGeom prst="rect">
            <a:avLst/>
          </a:prstGeom>
          <a:noFill/>
          <a:ln>
            <a:noFill/>
          </a:ln>
        </p:spPr>
        <p:txBody>
          <a:bodyPr anchorCtr="0" anchor="t" bIns="0" lIns="0" spcFirstLastPara="1" rIns="0" wrap="square" tIns="0">
            <a:spAutoFit/>
          </a:bodyPr>
          <a:lstStyle/>
          <a:p>
            <a:pPr indent="0" lvl="0" marL="0" marR="0" rtl="0" algn="l">
              <a:lnSpc>
                <a:spcPct val="119941"/>
              </a:lnSpc>
              <a:spcBef>
                <a:spcPts val="0"/>
              </a:spcBef>
              <a:spcAft>
                <a:spcPts val="0"/>
              </a:spcAft>
              <a:buNone/>
            </a:pPr>
            <a:r>
              <a:rPr b="0" i="0" lang="en-US" sz="1700" u="none" cap="none" strike="noStrike">
                <a:solidFill>
                  <a:srgbClr val="1D1C24"/>
                </a:solidFill>
                <a:latin typeface="Arial"/>
                <a:ea typeface="Arial"/>
                <a:cs typeface="Arial"/>
                <a:sym typeface="Arial"/>
              </a:rPr>
              <a:t>MEND - ATC COUNTER-TERROR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