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Roboto Slab"/>
      <p:bold r:id="rId16"/>
    </p:embeddedFont>
    <p:embeddedFont>
      <p:font typeface="Arimo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mo-bold.fntdata"/><Relationship Id="rId16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Arim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7891" l="0" r="0" t="789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0" y="0"/>
            <a:ext cx="18288000" cy="10287003"/>
          </a:xfrm>
          <a:custGeom>
            <a:rect b="b" l="l" r="r" t="t"/>
            <a:pathLst>
              <a:path extrusionOk="0" h="3752726" w="6671512">
                <a:moveTo>
                  <a:pt x="0" y="0"/>
                </a:moveTo>
                <a:lnTo>
                  <a:pt x="6671512" y="0"/>
                </a:lnTo>
                <a:lnTo>
                  <a:pt x="6671512" y="3752726"/>
                </a:lnTo>
                <a:lnTo>
                  <a:pt x="0" y="3752726"/>
                </a:lnTo>
                <a:close/>
              </a:path>
            </a:pathLst>
          </a:custGeom>
          <a:solidFill>
            <a:srgbClr val="1D1C24">
              <a:alpha val="19607"/>
            </a:srgbClr>
          </a:solidFill>
          <a:ln>
            <a:noFill/>
          </a:ln>
        </p:spPr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79205" y="7908209"/>
            <a:ext cx="4400837" cy="204822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308204" y="785813"/>
            <a:ext cx="7829061" cy="581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ATC Counter-Terrorism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308204" y="4824729"/>
            <a:ext cx="7829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308204" y="1857375"/>
            <a:ext cx="9154762" cy="2088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Module 2: PREVENT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2"/>
          <p:cNvGrpSpPr/>
          <p:nvPr/>
        </p:nvGrpSpPr>
        <p:grpSpPr>
          <a:xfrm>
            <a:off x="1019175" y="700043"/>
            <a:ext cx="8388523" cy="11673393"/>
            <a:chOff x="0" y="-95250"/>
            <a:chExt cx="11184697" cy="15564525"/>
          </a:xfrm>
        </p:grpSpPr>
        <p:sp>
          <p:nvSpPr>
            <p:cNvPr id="165" name="Google Shape;165;p22"/>
            <p:cNvSpPr txBox="1"/>
            <p:nvPr/>
          </p:nvSpPr>
          <p:spPr>
            <a:xfrm>
              <a:off x="0" y="-95250"/>
              <a:ext cx="11184600" cy="19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9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The Shawcross Review &amp; Alternate Review of PREVENT</a:t>
              </a:r>
              <a:endParaRPr sz="3900"/>
            </a:p>
          </p:txBody>
        </p:sp>
        <p:sp>
          <p:nvSpPr>
            <p:cNvPr id="166" name="Google Shape;166;p22"/>
            <p:cNvSpPr txBox="1"/>
            <p:nvPr/>
          </p:nvSpPr>
          <p:spPr>
            <a:xfrm>
              <a:off x="0" y="2371511"/>
              <a:ext cx="11184697" cy="13097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88620" lvl="1" marL="777240" marR="0" rtl="0" algn="just">
                <a:lnSpc>
                  <a:spcPct val="152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599"/>
                <a:buFont typeface="Arial"/>
                <a:buChar char="•"/>
              </a:pPr>
              <a:r>
                <a:rPr b="0" i="0" lang="en-US" sz="35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Review of PREVENT announced in January 2019</a:t>
              </a:r>
              <a:endParaRPr/>
            </a:p>
            <a:p>
              <a:pPr indent="-388620" lvl="1" marL="777240" marR="0" rtl="0" algn="just">
                <a:lnSpc>
                  <a:spcPct val="152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599"/>
                <a:buFont typeface="Arial"/>
                <a:buChar char="•"/>
              </a:pPr>
              <a:r>
                <a:rPr b="0" i="0" lang="en-US" sz="35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William Shawcross appointment as lead of PREVENT Review</a:t>
              </a:r>
              <a:endParaRPr/>
            </a:p>
            <a:p>
              <a:pPr indent="-388620" lvl="1" marL="777240" marR="0" rtl="0" algn="just">
                <a:lnSpc>
                  <a:spcPct val="152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599"/>
                <a:buFont typeface="Arial"/>
                <a:buChar char="•"/>
              </a:pPr>
              <a:r>
                <a:rPr b="0" i="0" lang="en-US" sz="35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Controversial due to his Islamophobic past</a:t>
              </a:r>
              <a:endParaRPr/>
            </a:p>
            <a:p>
              <a:pPr indent="-388620" lvl="1" marL="777240" marR="0" rtl="0" algn="just">
                <a:lnSpc>
                  <a:spcPct val="152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599"/>
                <a:buFont typeface="Arial"/>
                <a:buChar char="•"/>
              </a:pPr>
              <a:r>
                <a:rPr b="0" i="0" lang="en-US" sz="35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17 human rights groups and NGOs have boycotted the Shawcross Review of PREVENT </a:t>
              </a:r>
              <a:endParaRPr/>
            </a:p>
            <a:p>
              <a:pPr indent="0" lvl="0" marL="0" marR="0" rtl="0" algn="just">
                <a:lnSpc>
                  <a:spcPct val="1363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99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63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99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63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99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63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99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63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99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190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99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8552" y="2507017"/>
            <a:ext cx="7909448" cy="527296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 rot="-5400000">
            <a:off x="-1075152" y="7936209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4"/>
          <p:cNvGrpSpPr/>
          <p:nvPr/>
        </p:nvGrpSpPr>
        <p:grpSpPr>
          <a:xfrm>
            <a:off x="2224891" y="942975"/>
            <a:ext cx="14509214" cy="8115010"/>
            <a:chOff x="0" y="-114300"/>
            <a:chExt cx="19345619" cy="10820014"/>
          </a:xfrm>
        </p:grpSpPr>
        <p:sp>
          <p:nvSpPr>
            <p:cNvPr id="95" name="Google Shape;95;p14"/>
            <p:cNvSpPr txBox="1"/>
            <p:nvPr/>
          </p:nvSpPr>
          <p:spPr>
            <a:xfrm>
              <a:off x="0" y="-114300"/>
              <a:ext cx="19345619" cy="1179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Overview</a:t>
              </a:r>
              <a:endParaRPr/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0" y="1326552"/>
              <a:ext cx="19345619" cy="9379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7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This module aims to understand:</a:t>
              </a:r>
              <a:endParaRPr/>
            </a:p>
            <a:p>
              <a:pPr indent="0" lvl="0" marL="0" marR="0" rtl="0" algn="just">
                <a:lnSpc>
                  <a:spcPct val="157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-431799" lvl="1" marL="863597" marR="0" rtl="0" algn="just">
                <a:lnSpc>
                  <a:spcPct val="157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•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The UK Government's counter-terrorism strategy</a:t>
              </a:r>
              <a:endParaRPr/>
            </a:p>
            <a:p>
              <a:pPr indent="-431799" lvl="1" marL="863597" marR="0" rtl="0" algn="just">
                <a:lnSpc>
                  <a:spcPct val="157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•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How PREVENT looks like in practice</a:t>
              </a:r>
              <a:endParaRPr/>
            </a:p>
            <a:p>
              <a:pPr indent="-431799" lvl="1" marL="863597" marR="0" rtl="0" algn="just">
                <a:lnSpc>
                  <a:spcPct val="157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•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Issues stemming from a lack of evidentary basis to Institutional Islamophobia</a:t>
              </a:r>
              <a:endParaRPr/>
            </a:p>
            <a:p>
              <a:pPr indent="-431799" lvl="1" marL="863597" marR="0" rtl="0" algn="just">
                <a:lnSpc>
                  <a:spcPct val="157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•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Long term impacts of PREVENT on British Muslims</a:t>
              </a:r>
              <a:endParaRPr/>
            </a:p>
            <a:p>
              <a:pPr indent="-431799" lvl="1" marL="863597" marR="0" rtl="0" algn="just">
                <a:lnSpc>
                  <a:spcPct val="157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•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Current Government review of PREVENT</a:t>
              </a:r>
              <a:endParaRPr/>
            </a:p>
            <a:p>
              <a:pPr indent="-431799" lvl="1" marL="863597" marR="0" rtl="0" algn="just">
                <a:lnSpc>
                  <a:spcPct val="157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•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The alternative independent review into PREVENT</a:t>
              </a:r>
              <a:endParaRPr/>
            </a:p>
          </p:txBody>
        </p:sp>
      </p:grpSp>
      <p:sp>
        <p:nvSpPr>
          <p:cNvPr id="97" name="Google Shape;97;p14"/>
          <p:cNvSpPr txBox="1"/>
          <p:nvPr/>
        </p:nvSpPr>
        <p:spPr>
          <a:xfrm rot="-5400000">
            <a:off x="-655492" y="7499978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5"/>
          <p:cNvGrpSpPr/>
          <p:nvPr/>
        </p:nvGrpSpPr>
        <p:grpSpPr>
          <a:xfrm>
            <a:off x="1499347" y="743874"/>
            <a:ext cx="8912161" cy="6485601"/>
            <a:chOff x="0" y="-114300"/>
            <a:chExt cx="11882881" cy="8647468"/>
          </a:xfrm>
        </p:grpSpPr>
        <p:sp>
          <p:nvSpPr>
            <p:cNvPr id="103" name="Google Shape;103;p15"/>
            <p:cNvSpPr txBox="1"/>
            <p:nvPr/>
          </p:nvSpPr>
          <p:spPr>
            <a:xfrm>
              <a:off x="0" y="-114300"/>
              <a:ext cx="11882881" cy="1179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What is CONTEST?</a:t>
              </a:r>
              <a:endParaRPr/>
            </a:p>
          </p:txBody>
        </p:sp>
        <p:sp>
          <p:nvSpPr>
            <p:cNvPr id="104" name="Google Shape;104;p15"/>
            <p:cNvSpPr txBox="1"/>
            <p:nvPr/>
          </p:nvSpPr>
          <p:spPr>
            <a:xfrm>
              <a:off x="0" y="1412277"/>
              <a:ext cx="11882881" cy="7120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31799" lvl="1" marL="863597" marR="0" rtl="0" algn="just">
                <a:lnSpc>
                  <a:spcPct val="134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•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UK's counter-terror  strategy.</a:t>
              </a:r>
              <a:endParaRPr/>
            </a:p>
            <a:p>
              <a:pPr indent="-431799" lvl="1" marL="863597" marR="0" rtl="0" algn="just">
                <a:lnSpc>
                  <a:spcPct val="134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•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Aiming detect radicalisation early, through 4 work-streams:</a:t>
              </a:r>
              <a:endParaRPr/>
            </a:p>
            <a:p>
              <a:pPr indent="-575731" lvl="2" marL="1727195" marR="0" rtl="0" algn="just">
                <a:lnSpc>
                  <a:spcPct val="169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⚬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Prevent </a:t>
              </a:r>
              <a:endParaRPr/>
            </a:p>
            <a:p>
              <a:pPr indent="-575731" lvl="2" marL="1727195" marR="0" rtl="0" algn="just">
                <a:lnSpc>
                  <a:spcPct val="169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⚬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Pursue </a:t>
              </a:r>
              <a:endParaRPr/>
            </a:p>
            <a:p>
              <a:pPr indent="-575731" lvl="2" marL="1727195" marR="0" rtl="0" algn="just">
                <a:lnSpc>
                  <a:spcPct val="169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⚬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Protect</a:t>
              </a:r>
              <a:endParaRPr/>
            </a:p>
            <a:p>
              <a:pPr indent="-575731" lvl="2" marL="1727195" marR="0" rtl="0" algn="just">
                <a:lnSpc>
                  <a:spcPct val="169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⚬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Prepare</a:t>
              </a:r>
              <a:endParaRPr/>
            </a:p>
          </p:txBody>
        </p:sp>
      </p:grpSp>
      <p:sp>
        <p:nvSpPr>
          <p:cNvPr id="105" name="Google Shape;105;p15"/>
          <p:cNvSpPr txBox="1"/>
          <p:nvPr/>
        </p:nvSpPr>
        <p:spPr>
          <a:xfrm rot="-5400000">
            <a:off x="-655492" y="7499978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14430" r="38554" t="0"/>
          <a:stretch/>
        </p:blipFill>
        <p:spPr>
          <a:xfrm>
            <a:off x="11033256" y="0"/>
            <a:ext cx="7254744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8095" y="1028700"/>
            <a:ext cx="5326796" cy="822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6"/>
          <p:cNvGrpSpPr/>
          <p:nvPr/>
        </p:nvGrpSpPr>
        <p:grpSpPr>
          <a:xfrm>
            <a:off x="1252538" y="644434"/>
            <a:ext cx="10395384" cy="9642566"/>
            <a:chOff x="0" y="-114300"/>
            <a:chExt cx="13860513" cy="12856755"/>
          </a:xfrm>
        </p:grpSpPr>
        <p:sp>
          <p:nvSpPr>
            <p:cNvPr id="113" name="Google Shape;113;p16"/>
            <p:cNvSpPr txBox="1"/>
            <p:nvPr/>
          </p:nvSpPr>
          <p:spPr>
            <a:xfrm>
              <a:off x="0" y="-114300"/>
              <a:ext cx="13860513" cy="1179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What is PREVENT</a:t>
              </a:r>
              <a:endParaRPr/>
            </a:p>
          </p:txBody>
        </p:sp>
        <p:sp>
          <p:nvSpPr>
            <p:cNvPr id="114" name="Google Shape;114;p16"/>
            <p:cNvSpPr txBox="1"/>
            <p:nvPr/>
          </p:nvSpPr>
          <p:spPr>
            <a:xfrm>
              <a:off x="0" y="1412277"/>
              <a:ext cx="13860513" cy="1133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88621" lvl="1" marL="777242" marR="0" rtl="0" algn="just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600"/>
                <a:buFont typeface="Arial"/>
                <a:buChar char="•"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PREVENT is a component of the wider CONTEST strategy</a:t>
              </a:r>
              <a:endParaRPr/>
            </a:p>
            <a:p>
              <a:pPr indent="0" lvl="0" marL="0" marR="0" rtl="0" algn="just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88621" lvl="1" marL="777242" marR="0" rtl="0" algn="just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600"/>
                <a:buFont typeface="Arial"/>
                <a:buChar char="•"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It is delivered nationwide with a particular focus on 'priority' areas</a:t>
              </a:r>
              <a:endParaRPr/>
            </a:p>
            <a:p>
              <a:pPr indent="0" lvl="0" marL="0" marR="0" rtl="0" algn="just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88621" lvl="1" marL="777242" marR="0" rtl="0" algn="just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600"/>
                <a:buFont typeface="Arial"/>
                <a:buChar char="•"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Funding given to PREVENT co-ordinator, who is supported by the Home Office to develop delivery plans relating to PREVENT objectives </a:t>
              </a:r>
              <a:endParaRPr/>
            </a:p>
            <a:p>
              <a:pPr indent="0" lvl="0" marL="0" marR="0" rtl="0" algn="just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88621" lvl="1" marL="777242" marR="0" rtl="0" algn="just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600"/>
                <a:buFont typeface="Arial"/>
                <a:buChar char="•"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Work includes disrupting “extremist” events and speakers, removing material online, intervening to stop people being “radicalised”</a:t>
              </a:r>
              <a:endParaRPr/>
            </a:p>
            <a:p>
              <a:pPr indent="0" lvl="0" marL="0" marR="0" rtl="0" algn="just">
                <a:lnSpc>
                  <a:spcPct val="12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16"/>
          <p:cNvSpPr txBox="1"/>
          <p:nvPr/>
        </p:nvSpPr>
        <p:spPr>
          <a:xfrm rot="-5400000">
            <a:off x="-655492" y="7499978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560" l="19108" r="9020" t="0"/>
          <a:stretch/>
        </p:blipFill>
        <p:spPr>
          <a:xfrm>
            <a:off x="-3255763" y="0"/>
            <a:ext cx="11222728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7"/>
          <p:cNvGrpSpPr/>
          <p:nvPr/>
        </p:nvGrpSpPr>
        <p:grpSpPr>
          <a:xfrm>
            <a:off x="8381128" y="431374"/>
            <a:ext cx="8398207" cy="9352815"/>
            <a:chOff x="0" y="-95250"/>
            <a:chExt cx="11197609" cy="12470421"/>
          </a:xfrm>
        </p:grpSpPr>
        <p:sp>
          <p:nvSpPr>
            <p:cNvPr id="122" name="Google Shape;122;p17"/>
            <p:cNvSpPr txBox="1"/>
            <p:nvPr/>
          </p:nvSpPr>
          <p:spPr>
            <a:xfrm>
              <a:off x="0" y="-95250"/>
              <a:ext cx="11197609" cy="2240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9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What does PREVENT mean in practice?</a:t>
              </a:r>
              <a:endParaRPr/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0" y="2502149"/>
              <a:ext cx="11197609" cy="9873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67031" lvl="1" marL="734063" marR="0" rtl="0" algn="just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400"/>
                <a:buFont typeface="Arial"/>
                <a:buChar char="•"/>
              </a:pPr>
              <a:r>
                <a:rPr b="0" i="0" lang="en-US" sz="34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Counter-Terrorism and Security Act 2015 (Section 26): </a:t>
              </a:r>
              <a:r>
                <a:rPr b="0" i="0" lang="en-US" sz="3400" u="none" cap="none" strike="noStrike">
                  <a:solidFill>
                    <a:srgbClr val="FF1616"/>
                  </a:solidFill>
                  <a:latin typeface="Arial"/>
                  <a:ea typeface="Arial"/>
                  <a:cs typeface="Arial"/>
                  <a:sym typeface="Arial"/>
                </a:rPr>
                <a:t>“to have due regard to the need to prevent people from being drawn into terrorism"</a:t>
              </a:r>
              <a:endParaRPr/>
            </a:p>
            <a:p>
              <a:pPr indent="0" lvl="0" marL="0" marR="0" rtl="0" algn="just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00" u="none" cap="none" strike="noStrike">
                <a:solidFill>
                  <a:srgbClr val="FF161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67031" lvl="1" marL="734063" marR="0" rtl="0" algn="just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Char char="•"/>
              </a:pPr>
              <a:r>
                <a:rPr b="0" i="0" lang="en-US" sz="3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Public sector workers have a compulsory duty to report anyone they suspect may be vulnerable to becoming "radicalised"</a:t>
              </a:r>
              <a:endParaRPr/>
            </a:p>
            <a:p>
              <a:pPr indent="0" lvl="0" marL="0" marR="0" rtl="0" algn="just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67031" lvl="1" marL="734063" marR="0" rtl="0" algn="just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Char char="•"/>
              </a:pPr>
              <a:r>
                <a:rPr b="0" i="0" lang="en-US" sz="3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Once individuals have been identified, they are referred to a programme called CHANNEL or other mainstream services</a:t>
              </a:r>
              <a:endParaRPr/>
            </a:p>
          </p:txBody>
        </p:sp>
      </p:grpSp>
      <p:sp>
        <p:nvSpPr>
          <p:cNvPr id="124" name="Google Shape;124;p17"/>
          <p:cNvSpPr txBox="1"/>
          <p:nvPr/>
        </p:nvSpPr>
        <p:spPr>
          <a:xfrm rot="-5400000">
            <a:off x="15726412" y="7499978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8"/>
          <p:cNvGrpSpPr/>
          <p:nvPr/>
        </p:nvGrpSpPr>
        <p:grpSpPr>
          <a:xfrm>
            <a:off x="7391384" y="232280"/>
            <a:ext cx="10491059" cy="10221662"/>
            <a:chOff x="0" y="-95250"/>
            <a:chExt cx="13988079" cy="13628882"/>
          </a:xfrm>
        </p:grpSpPr>
        <p:sp>
          <p:nvSpPr>
            <p:cNvPr id="130" name="Google Shape;130;p18"/>
            <p:cNvSpPr txBox="1"/>
            <p:nvPr/>
          </p:nvSpPr>
          <p:spPr>
            <a:xfrm>
              <a:off x="0" y="-95250"/>
              <a:ext cx="13988079" cy="1070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54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Problems with PREVENT</a:t>
              </a:r>
              <a:endParaRPr/>
            </a:p>
          </p:txBody>
        </p:sp>
        <p:sp>
          <p:nvSpPr>
            <p:cNvPr id="131" name="Google Shape;131;p18"/>
            <p:cNvSpPr txBox="1"/>
            <p:nvPr/>
          </p:nvSpPr>
          <p:spPr>
            <a:xfrm>
              <a:off x="0" y="1031541"/>
              <a:ext cx="13988079" cy="12502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5439" lvl="1" marL="690881" marR="0" rtl="0" algn="just">
                <a:lnSpc>
                  <a:spcPct val="2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200"/>
                <a:buFont typeface="Arial"/>
                <a:buChar char="•"/>
              </a:pPr>
              <a:r>
                <a:rPr b="0" i="0" lang="en-US" sz="32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Operates in pre-criminal spaces which leads to an arbitrary application of the law</a:t>
              </a:r>
              <a:endParaRPr/>
            </a:p>
            <a:p>
              <a:pPr indent="-345439" lvl="1" marL="690881" marR="0" rtl="0" algn="just">
                <a:lnSpc>
                  <a:spcPct val="2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200"/>
                <a:buFont typeface="Arial"/>
                <a:buChar char="•"/>
              </a:pPr>
              <a:r>
                <a:rPr b="0" i="0" lang="en-US" sz="32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Individuals perceived to belong to a community at risk are increasingly problematised, these are often based on religious, cultural or ethnic identities</a:t>
              </a:r>
              <a:endParaRPr/>
            </a:p>
            <a:p>
              <a:pPr indent="-345439" lvl="1" marL="690881" marR="0" rtl="0" algn="just">
                <a:lnSpc>
                  <a:spcPct val="2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200"/>
                <a:buFont typeface="Arial"/>
                <a:buChar char="•"/>
              </a:pPr>
              <a:r>
                <a:rPr b="0" i="0" lang="en-US" sz="32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Consequently, innocent individuals become suspects and are caught up in the apparatus of security measures</a:t>
              </a:r>
              <a:endParaRPr/>
            </a:p>
            <a:p>
              <a:pPr indent="-345439" lvl="1" marL="690881" marR="0" rtl="0" algn="just">
                <a:lnSpc>
                  <a:spcPct val="2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200"/>
                <a:buFont typeface="Arial"/>
                <a:buChar char="•"/>
              </a:pPr>
              <a:r>
                <a:rPr b="0" i="0" lang="en-US" sz="32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PREVENT has thus been heavily criticised by experts, academics, activists, and politicians </a:t>
              </a:r>
              <a:endParaRPr/>
            </a:p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10000" r="10000" t="0"/>
          <a:stretch/>
        </p:blipFill>
        <p:spPr>
          <a:xfrm>
            <a:off x="-5576159" y="0"/>
            <a:ext cx="123444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 rot="-5400000">
            <a:off x="5483354" y="7350270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6725" y="0"/>
            <a:ext cx="7719536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7873910" y="2093123"/>
            <a:ext cx="9071272" cy="826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54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Andy Burnham on PREVENT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7873910" y="3155504"/>
            <a:ext cx="9071272" cy="4943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63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“It is creating a feeling in the Muslim community that it is being spied upon and unfairly targeted. </a:t>
            </a:r>
            <a:r>
              <a:rPr b="0" i="0" lang="en-US" sz="3663" u="none" cap="none" strike="noStrike">
                <a:solidFill>
                  <a:srgbClr val="FF1616"/>
                </a:solidFill>
                <a:latin typeface="Arial"/>
                <a:ea typeface="Arial"/>
                <a:cs typeface="Arial"/>
                <a:sym typeface="Arial"/>
              </a:rPr>
              <a:t>It is building a climate of mutual suspicion and distrust.</a:t>
            </a:r>
            <a:r>
              <a:rPr b="0" i="0" lang="en-US" sz="3663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 Far from tackling extremism, it risks creating the very conditions for it to flourish.”</a:t>
            </a:r>
            <a:endParaRPr/>
          </a:p>
          <a:p>
            <a:pPr indent="0" lvl="0" marL="0" marR="0" rtl="0" algn="just">
              <a:lnSpc>
                <a:spcPct val="117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63" u="none" cap="none" strike="noStrike">
              <a:solidFill>
                <a:srgbClr val="1D1C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-466725" y="0"/>
            <a:ext cx="7719536" cy="10287003"/>
          </a:xfrm>
          <a:custGeom>
            <a:rect b="b" l="l" r="r" t="t"/>
            <a:pathLst>
              <a:path extrusionOk="0" h="3752726" w="2816108">
                <a:moveTo>
                  <a:pt x="0" y="0"/>
                </a:moveTo>
                <a:lnTo>
                  <a:pt x="2816108" y="0"/>
                </a:lnTo>
                <a:lnTo>
                  <a:pt x="2816108" y="3752726"/>
                </a:lnTo>
                <a:lnTo>
                  <a:pt x="0" y="3752726"/>
                </a:lnTo>
                <a:close/>
              </a:path>
            </a:pathLst>
          </a:custGeom>
          <a:solidFill>
            <a:srgbClr val="000000">
              <a:alpha val="19607"/>
            </a:srgbClr>
          </a:solidFill>
          <a:ln>
            <a:noFill/>
          </a:ln>
        </p:spPr>
      </p:sp>
      <p:sp>
        <p:nvSpPr>
          <p:cNvPr id="142" name="Google Shape;142;p19"/>
          <p:cNvSpPr txBox="1"/>
          <p:nvPr/>
        </p:nvSpPr>
        <p:spPr>
          <a:xfrm rot="-5400000">
            <a:off x="15713220" y="7350270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0"/>
          <p:cNvGrpSpPr/>
          <p:nvPr/>
        </p:nvGrpSpPr>
        <p:grpSpPr>
          <a:xfrm>
            <a:off x="1716770" y="957262"/>
            <a:ext cx="15081270" cy="6884230"/>
            <a:chOff x="0" y="-95250"/>
            <a:chExt cx="20108360" cy="9178972"/>
          </a:xfrm>
        </p:grpSpPr>
        <p:sp>
          <p:nvSpPr>
            <p:cNvPr id="148" name="Google Shape;148;p20"/>
            <p:cNvSpPr txBox="1"/>
            <p:nvPr/>
          </p:nvSpPr>
          <p:spPr>
            <a:xfrm>
              <a:off x="0" y="-95250"/>
              <a:ext cx="20108360" cy="1070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54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Problems with PREVENT</a:t>
              </a:r>
              <a:endParaRPr/>
            </a:p>
          </p:txBody>
        </p:sp>
        <p:sp>
          <p:nvSpPr>
            <p:cNvPr id="149" name="Google Shape;149;p20"/>
            <p:cNvSpPr txBox="1"/>
            <p:nvPr/>
          </p:nvSpPr>
          <p:spPr>
            <a:xfrm>
              <a:off x="0" y="1183941"/>
              <a:ext cx="20108360" cy="7899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77825" lvl="1" marL="755651" marR="0" rtl="0" algn="just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500"/>
                <a:buFont typeface="Arial"/>
                <a:buChar char="•"/>
              </a:pPr>
              <a:r>
                <a:rPr b="0" i="0" lang="en-US" sz="35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Lack of evidentiary basis: reliability issues with research on the Extreme Risk Guidance</a:t>
              </a:r>
              <a:endParaRPr/>
            </a:p>
            <a:p>
              <a:pPr indent="-377825" lvl="1" marL="755651" marR="0" rtl="0" algn="just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500"/>
                <a:buFont typeface="Arial"/>
                <a:buChar char="•"/>
              </a:pPr>
              <a:r>
                <a:rPr b="0" i="0" lang="en-US" sz="35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Heavy focus on ideology: heavy focus on ideology obscures due consideration of other factors</a:t>
              </a:r>
              <a:endParaRPr/>
            </a:p>
            <a:p>
              <a:pPr indent="-388620" lvl="1" marL="777240" marR="0" rtl="0" algn="just">
                <a:lnSpc>
                  <a:spcPct val="168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599"/>
                <a:buFont typeface="Arial"/>
                <a:buChar char="•"/>
              </a:pPr>
              <a:r>
                <a:rPr b="0" i="0" lang="en-US" sz="35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Lack of viable definitions: leaves public sector workers in a position to determine risk based on subjective biases stereotypes;</a:t>
              </a:r>
              <a:endParaRPr/>
            </a:p>
            <a:p>
              <a:pPr indent="-388620" lvl="1" marL="777240" marR="0" rtl="0" algn="just">
                <a:lnSpc>
                  <a:spcPct val="168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599"/>
                <a:buFont typeface="Arial"/>
                <a:buChar char="•"/>
              </a:pPr>
              <a:r>
                <a:rPr b="0" i="0" lang="en-US" sz="35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Inadequate training: public sector workers often receive only 45-60 mins of online training to identify signs of “radicalisation”. </a:t>
              </a:r>
              <a:endParaRPr/>
            </a:p>
          </p:txBody>
        </p:sp>
      </p:grpSp>
      <p:sp>
        <p:nvSpPr>
          <p:cNvPr id="150" name="Google Shape;150;p20"/>
          <p:cNvSpPr txBox="1"/>
          <p:nvPr/>
        </p:nvSpPr>
        <p:spPr>
          <a:xfrm rot="-5400000">
            <a:off x="-441682" y="7350270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2850" l="23061" r="18087" t="0"/>
          <a:stretch/>
        </p:blipFill>
        <p:spPr>
          <a:xfrm>
            <a:off x="10830040" y="0"/>
            <a:ext cx="9347513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21"/>
          <p:cNvGrpSpPr/>
          <p:nvPr/>
        </p:nvGrpSpPr>
        <p:grpSpPr>
          <a:xfrm>
            <a:off x="1137168" y="690517"/>
            <a:ext cx="9310437" cy="6133279"/>
            <a:chOff x="0" y="-95250"/>
            <a:chExt cx="12413916" cy="8177704"/>
          </a:xfrm>
        </p:grpSpPr>
        <p:sp>
          <p:nvSpPr>
            <p:cNvPr id="157" name="Google Shape;157;p21"/>
            <p:cNvSpPr txBox="1"/>
            <p:nvPr/>
          </p:nvSpPr>
          <p:spPr>
            <a:xfrm>
              <a:off x="0" y="-95250"/>
              <a:ext cx="12413916" cy="1070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54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Cosequences of PREVENT</a:t>
              </a:r>
              <a:endParaRPr/>
            </a:p>
          </p:txBody>
        </p:sp>
        <p:sp>
          <p:nvSpPr>
            <p:cNvPr id="158" name="Google Shape;158;p21"/>
            <p:cNvSpPr txBox="1"/>
            <p:nvPr/>
          </p:nvSpPr>
          <p:spPr>
            <a:xfrm>
              <a:off x="0" y="1174416"/>
              <a:ext cx="12413916" cy="690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68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PREVENT's disproportionate impact can have long term consequences. These impacts  can be broken down into three major areas:</a:t>
              </a:r>
              <a:endParaRPr/>
            </a:p>
            <a:p>
              <a:pPr indent="-388620" lvl="1" marL="777240" marR="0" rtl="0" algn="just">
                <a:lnSpc>
                  <a:spcPct val="168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599"/>
                <a:buFont typeface="Arial"/>
                <a:buChar char="•"/>
              </a:pPr>
              <a:r>
                <a:rPr b="1" i="0" lang="en-US" sz="3599" u="none" cap="none" strike="noStrike">
                  <a:solidFill>
                    <a:srgbClr val="1D1C24"/>
                  </a:solidFill>
                  <a:latin typeface="Arimo"/>
                  <a:ea typeface="Arimo"/>
                  <a:cs typeface="Arimo"/>
                  <a:sym typeface="Arimo"/>
                </a:rPr>
                <a:t>Children &amp; Primary/Secondary Education</a:t>
              </a:r>
              <a:endParaRPr/>
            </a:p>
            <a:p>
              <a:pPr indent="-388620" lvl="1" marL="777240" marR="0" rtl="0" algn="just">
                <a:lnSpc>
                  <a:spcPct val="168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599"/>
                <a:buFont typeface="Arial"/>
                <a:buChar char="•"/>
              </a:pPr>
              <a:r>
                <a:rPr b="1" i="0" lang="en-US" sz="3599" u="none" cap="none" strike="noStrike">
                  <a:solidFill>
                    <a:srgbClr val="1D1C24"/>
                  </a:solidFill>
                  <a:latin typeface="Arimo"/>
                  <a:ea typeface="Arimo"/>
                  <a:cs typeface="Arimo"/>
                  <a:sym typeface="Arimo"/>
                </a:rPr>
                <a:t>University and Academic Spaces</a:t>
              </a:r>
              <a:endParaRPr/>
            </a:p>
            <a:p>
              <a:pPr indent="-388620" lvl="1" marL="777240" marR="0" rtl="0" algn="just">
                <a:lnSpc>
                  <a:spcPct val="168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599"/>
                <a:buFont typeface="Arial"/>
                <a:buChar char="•"/>
              </a:pPr>
              <a:r>
                <a:rPr b="1" i="0" lang="en-US" sz="3599" u="none" cap="none" strike="noStrike">
                  <a:solidFill>
                    <a:srgbClr val="1D1C24"/>
                  </a:solidFill>
                  <a:latin typeface="Arimo"/>
                  <a:ea typeface="Arimo"/>
                  <a:cs typeface="Arimo"/>
                  <a:sym typeface="Arimo"/>
                </a:rPr>
                <a:t>NHS</a:t>
              </a:r>
              <a:endParaRPr/>
            </a:p>
            <a:p>
              <a:pPr indent="0" lvl="0" marL="0" marR="0" rtl="0" algn="just">
                <a:lnSpc>
                  <a:spcPct val="141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599" u="none" cap="none" strike="noStrike">
                <a:solidFill>
                  <a:srgbClr val="1D1C24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159" name="Google Shape;159;p21"/>
          <p:cNvSpPr txBox="1"/>
          <p:nvPr/>
        </p:nvSpPr>
        <p:spPr>
          <a:xfrm rot="-5400000">
            <a:off x="-1129916" y="7350270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