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6.jp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4.jpg"/><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316388" y="1574728"/>
            <a:ext cx="11559300" cy="2226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b="1" lang="en-US" sz="5000"/>
              <a:t>Radicalisation and Extremism: </a:t>
            </a:r>
            <a:r>
              <a:rPr lang="en-US" sz="5000"/>
              <a:t>Understanding the Concepts</a:t>
            </a:r>
            <a:endParaRPr sz="5000"/>
          </a:p>
        </p:txBody>
      </p:sp>
      <p:sp>
        <p:nvSpPr>
          <p:cNvPr id="89" name="Google Shape;89;p13"/>
          <p:cNvSpPr txBox="1"/>
          <p:nvPr>
            <p:ph idx="1" type="subTitle"/>
          </p:nvPr>
        </p:nvSpPr>
        <p:spPr>
          <a:xfrm>
            <a:off x="1524050" y="4724368"/>
            <a:ext cx="9144000" cy="623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sz="3000"/>
          </a:p>
          <a:p>
            <a:pPr indent="0" lvl="0" marL="0" rtl="0" algn="ctr">
              <a:lnSpc>
                <a:spcPct val="90000"/>
              </a:lnSpc>
              <a:spcBef>
                <a:spcPts val="1000"/>
              </a:spcBef>
              <a:spcAft>
                <a:spcPts val="0"/>
              </a:spcAft>
              <a:buClr>
                <a:schemeClr val="dk1"/>
              </a:buClr>
              <a:buSzPts val="2400"/>
              <a:buNone/>
            </a:pPr>
            <a:r>
              <a:t/>
            </a:r>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a:t>Extremism in Summary</a:t>
            </a:r>
            <a:endParaRPr b="1"/>
          </a:p>
        </p:txBody>
      </p:sp>
      <p:sp>
        <p:nvSpPr>
          <p:cNvPr id="164" name="Google Shape;164;p22"/>
          <p:cNvSpPr txBox="1"/>
          <p:nvPr>
            <p:ph idx="1" type="body"/>
          </p:nvPr>
        </p:nvSpPr>
        <p:spPr>
          <a:xfrm>
            <a:off x="838200" y="1690825"/>
            <a:ext cx="10515600" cy="44859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t>No operable or legal definition</a:t>
            </a:r>
            <a:endParaRPr/>
          </a:p>
          <a:p>
            <a:pPr indent="-342900" lvl="0" marL="457200" rtl="0" algn="l">
              <a:lnSpc>
                <a:spcPct val="90000"/>
              </a:lnSpc>
              <a:spcBef>
                <a:spcPts val="0"/>
              </a:spcBef>
              <a:spcAft>
                <a:spcPts val="0"/>
              </a:spcAft>
              <a:buSzPts val="1800"/>
              <a:buChar char="-"/>
            </a:pPr>
            <a:r>
              <a:rPr lang="en-US"/>
              <a:t>Significant lack of transparency </a:t>
            </a:r>
            <a:endParaRPr/>
          </a:p>
          <a:p>
            <a:pPr indent="-342900" lvl="0" marL="457200" rtl="0" algn="l">
              <a:lnSpc>
                <a:spcPct val="90000"/>
              </a:lnSpc>
              <a:spcBef>
                <a:spcPts val="0"/>
              </a:spcBef>
              <a:spcAft>
                <a:spcPts val="0"/>
              </a:spcAft>
              <a:buSzPts val="1800"/>
              <a:buChar char="-"/>
            </a:pPr>
            <a:r>
              <a:rPr lang="en-US"/>
              <a:t>Can be liberally applied at one's own discretions and prejudices </a:t>
            </a:r>
            <a:endParaRPr/>
          </a:p>
          <a:p>
            <a:pPr indent="-342900" lvl="0" marL="457200" rtl="0" algn="l">
              <a:lnSpc>
                <a:spcPct val="90000"/>
              </a:lnSpc>
              <a:spcBef>
                <a:spcPts val="0"/>
              </a:spcBef>
              <a:spcAft>
                <a:spcPts val="0"/>
              </a:spcAft>
              <a:buSzPts val="1800"/>
              <a:buChar char="-"/>
            </a:pPr>
            <a:r>
              <a:rPr lang="en-US"/>
              <a:t>Conflates harmless and legal acts to potential violence</a:t>
            </a:r>
            <a:endParaRPr/>
          </a:p>
          <a:p>
            <a:pPr indent="0" lvl="0" marL="457200" rtl="0" algn="l">
              <a:lnSpc>
                <a:spcPct val="60000"/>
              </a:lnSpc>
              <a:spcBef>
                <a:spcPts val="1000"/>
              </a:spcBef>
              <a:spcAft>
                <a:spcPts val="0"/>
              </a:spcAft>
              <a:buSzPts val="1800"/>
              <a:buNone/>
            </a:pPr>
            <a:r>
              <a:t/>
            </a:r>
            <a:endParaRPr/>
          </a:p>
          <a:p>
            <a:pPr indent="0" lvl="0" marL="0" rtl="0" algn="l">
              <a:lnSpc>
                <a:spcPct val="60000"/>
              </a:lnSpc>
              <a:spcBef>
                <a:spcPts val="1000"/>
              </a:spcBef>
              <a:spcAft>
                <a:spcPts val="0"/>
              </a:spcAft>
              <a:buSzPts val="1800"/>
              <a:buNone/>
            </a:pPr>
            <a:r>
              <a:rPr lang="en-US"/>
              <a:t>As such:</a:t>
            </a:r>
            <a:endParaRPr/>
          </a:p>
          <a:p>
            <a:pPr indent="0" lvl="0" marL="0" rtl="0" algn="l">
              <a:lnSpc>
                <a:spcPct val="60000"/>
              </a:lnSpc>
              <a:spcBef>
                <a:spcPts val="0"/>
              </a:spcBef>
              <a:spcAft>
                <a:spcPts val="0"/>
              </a:spcAft>
              <a:buSzPts val="1800"/>
              <a:buNone/>
            </a:pPr>
            <a:r>
              <a:t/>
            </a:r>
            <a:endParaRPr/>
          </a:p>
          <a:p>
            <a:pPr indent="0" lvl="0" marL="0" rtl="0" algn="l">
              <a:lnSpc>
                <a:spcPct val="90000"/>
              </a:lnSpc>
              <a:spcBef>
                <a:spcPts val="1000"/>
              </a:spcBef>
              <a:spcAft>
                <a:spcPts val="0"/>
              </a:spcAft>
              <a:buSzPts val="1800"/>
              <a:buNone/>
            </a:pPr>
            <a:r>
              <a:rPr b="1" lang="en-US"/>
              <a:t>It may appear rather futile to label individuals or groups with the heavy conviction that they are ‘extremists’ or ‘potential extremists’ as the subjectivity which surrounds the term provides little justification.</a:t>
            </a:r>
            <a:endParaRPr b="1"/>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a:t>Radical? Radicalised? Radicalisation? </a:t>
            </a:r>
            <a:endParaRPr/>
          </a:p>
        </p:txBody>
      </p:sp>
      <p:sp>
        <p:nvSpPr>
          <p:cNvPr id="95" name="Google Shape;95;p14"/>
          <p:cNvSpPr txBox="1"/>
          <p:nvPr>
            <p:ph idx="1" type="body"/>
          </p:nvPr>
        </p:nvSpPr>
        <p:spPr>
          <a:xfrm>
            <a:off x="838200" y="1916800"/>
            <a:ext cx="10515600" cy="42600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None/>
            </a:pPr>
            <a:r>
              <a:rPr lang="en-US" sz="3200"/>
              <a:t>What comes to your mind when you hear these terms? </a:t>
            </a:r>
            <a:endParaRPr sz="3200"/>
          </a:p>
          <a:p>
            <a:pPr indent="0" lvl="0" marL="457200" rtl="0" algn="l">
              <a:lnSpc>
                <a:spcPct val="90000"/>
              </a:lnSpc>
              <a:spcBef>
                <a:spcPts val="1000"/>
              </a:spcBef>
              <a:spcAft>
                <a:spcPts val="0"/>
              </a:spcAft>
              <a:buSzPts val="1800"/>
              <a:buNone/>
            </a:pPr>
            <a:r>
              <a:t/>
            </a:r>
            <a:endParaRPr sz="3200"/>
          </a:p>
          <a:p>
            <a:pPr indent="-342900" lvl="0" marL="457200" rtl="0" algn="l">
              <a:lnSpc>
                <a:spcPct val="90000"/>
              </a:lnSpc>
              <a:spcBef>
                <a:spcPts val="1000"/>
              </a:spcBef>
              <a:spcAft>
                <a:spcPts val="0"/>
              </a:spcAft>
              <a:buSzPts val="1800"/>
              <a:buNone/>
            </a:pPr>
            <a:r>
              <a:t/>
            </a:r>
            <a:endParaRPr b="1" sz="3200"/>
          </a:p>
          <a:p>
            <a:pPr indent="-342900" lvl="0" marL="457200" rtl="0" algn="l">
              <a:lnSpc>
                <a:spcPct val="90000"/>
              </a:lnSpc>
              <a:spcBef>
                <a:spcPts val="1000"/>
              </a:spcBef>
              <a:spcAft>
                <a:spcPts val="0"/>
              </a:spcAft>
              <a:buSzPts val="1800"/>
              <a:buNone/>
            </a:pPr>
            <a:r>
              <a:rPr b="1" lang="en-US" sz="3200"/>
              <a:t>Be brutally honest!</a:t>
            </a:r>
            <a:endParaRPr sz="3200"/>
          </a:p>
        </p:txBody>
      </p:sp>
      <p:pic>
        <p:nvPicPr>
          <p:cNvPr id="96" name="Google Shape;96;p14"/>
          <p:cNvPicPr preferRelativeResize="0"/>
          <p:nvPr/>
        </p:nvPicPr>
        <p:blipFill rotWithShape="1">
          <a:blip r:embed="rId3">
            <a:alphaModFix/>
          </a:blip>
          <a:srcRect b="0" l="0" r="0" t="0"/>
          <a:stretch/>
        </p:blipFill>
        <p:spPr>
          <a:xfrm>
            <a:off x="7230425" y="2958225"/>
            <a:ext cx="3923250" cy="2376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838200" y="201075"/>
            <a:ext cx="10515600" cy="1149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a:t>An Evolving Term..</a:t>
            </a:r>
            <a:endParaRPr b="1"/>
          </a:p>
        </p:txBody>
      </p:sp>
      <p:sp>
        <p:nvSpPr>
          <p:cNvPr id="103" name="Google Shape;103;p15"/>
          <p:cNvSpPr txBox="1"/>
          <p:nvPr>
            <p:ph idx="1" type="body"/>
          </p:nvPr>
        </p:nvSpPr>
        <p:spPr>
          <a:xfrm>
            <a:off x="838200" y="1406425"/>
            <a:ext cx="10515600" cy="4770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Understandings of the concept have ‘</a:t>
            </a:r>
            <a:r>
              <a:rPr b="1" lang="en-US"/>
              <a:t>radically</a:t>
            </a:r>
            <a:r>
              <a:rPr lang="en-US"/>
              <a:t>’ changed! </a:t>
            </a:r>
            <a:endParaRPr/>
          </a:p>
          <a:p>
            <a:pPr indent="-342900" lvl="0" marL="457200" rtl="0" algn="l">
              <a:lnSpc>
                <a:spcPct val="90000"/>
              </a:lnSpc>
              <a:spcBef>
                <a:spcPts val="1000"/>
              </a:spcBef>
              <a:spcAft>
                <a:spcPts val="0"/>
              </a:spcAft>
              <a:buSzPts val="1800"/>
              <a:buChar char="-"/>
            </a:pPr>
            <a:r>
              <a:rPr lang="en-US"/>
              <a:t>Hippies, Civil rights movement, Women's rights movement etc… </a:t>
            </a:r>
            <a:endParaRPr/>
          </a:p>
          <a:p>
            <a:pPr indent="0" lvl="0" marL="0" rtl="0" algn="l">
              <a:lnSpc>
                <a:spcPct val="90000"/>
              </a:lnSpc>
              <a:spcBef>
                <a:spcPts val="1000"/>
              </a:spcBef>
              <a:spcAft>
                <a:spcPts val="0"/>
              </a:spcAft>
              <a:buSzPts val="1800"/>
              <a:buNone/>
            </a:pPr>
            <a:r>
              <a:rPr lang="en-US"/>
              <a:t>A common denominator?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pic>
        <p:nvPicPr>
          <p:cNvPr id="104" name="Google Shape;104;p15"/>
          <p:cNvPicPr preferRelativeResize="0"/>
          <p:nvPr/>
        </p:nvPicPr>
        <p:blipFill rotWithShape="1">
          <a:blip r:embed="rId3">
            <a:alphaModFix/>
          </a:blip>
          <a:srcRect b="0" l="0" r="0" t="0"/>
          <a:stretch/>
        </p:blipFill>
        <p:spPr>
          <a:xfrm>
            <a:off x="838200" y="3271075"/>
            <a:ext cx="3075700" cy="2542251"/>
          </a:xfrm>
          <a:prstGeom prst="rect">
            <a:avLst/>
          </a:prstGeom>
          <a:noFill/>
          <a:ln>
            <a:noFill/>
          </a:ln>
        </p:spPr>
      </p:pic>
      <p:pic>
        <p:nvPicPr>
          <p:cNvPr id="105" name="Google Shape;105;p15"/>
          <p:cNvPicPr preferRelativeResize="0"/>
          <p:nvPr/>
        </p:nvPicPr>
        <p:blipFill rotWithShape="1">
          <a:blip r:embed="rId4">
            <a:alphaModFix/>
          </a:blip>
          <a:srcRect b="0" l="0" r="0" t="0"/>
          <a:stretch/>
        </p:blipFill>
        <p:spPr>
          <a:xfrm>
            <a:off x="4558138" y="3271075"/>
            <a:ext cx="3075701" cy="2542250"/>
          </a:xfrm>
          <a:prstGeom prst="rect">
            <a:avLst/>
          </a:prstGeom>
          <a:noFill/>
          <a:ln>
            <a:noFill/>
          </a:ln>
        </p:spPr>
      </p:pic>
      <p:pic>
        <p:nvPicPr>
          <p:cNvPr id="106" name="Google Shape;106;p15"/>
          <p:cNvPicPr preferRelativeResize="0"/>
          <p:nvPr/>
        </p:nvPicPr>
        <p:blipFill rotWithShape="1">
          <a:blip r:embed="rId5">
            <a:alphaModFix/>
          </a:blip>
          <a:srcRect b="0" l="0" r="0" t="0"/>
          <a:stretch/>
        </p:blipFill>
        <p:spPr>
          <a:xfrm>
            <a:off x="8278100" y="3271075"/>
            <a:ext cx="3075701" cy="254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a:t>A Post 9/11 Understanding </a:t>
            </a:r>
            <a:endParaRPr b="1"/>
          </a:p>
        </p:txBody>
      </p:sp>
      <p:sp>
        <p:nvSpPr>
          <p:cNvPr id="113" name="Google Shape;113;p16"/>
          <p:cNvSpPr txBox="1"/>
          <p:nvPr>
            <p:ph idx="1" type="body"/>
          </p:nvPr>
        </p:nvSpPr>
        <p:spPr>
          <a:xfrm>
            <a:off x="838200" y="1567925"/>
            <a:ext cx="10515600" cy="4896600"/>
          </a:xfrm>
          <a:prstGeom prst="rect">
            <a:avLst/>
          </a:prstGeom>
          <a:noFill/>
          <a:ln>
            <a:noFill/>
          </a:ln>
        </p:spPr>
        <p:txBody>
          <a:bodyPr anchorCtr="0" anchor="t" bIns="45700" lIns="91425" spcFirstLastPara="1" rIns="91425" wrap="square" tIns="45700">
            <a:noAutofit/>
          </a:bodyPr>
          <a:lstStyle/>
          <a:p>
            <a:pPr indent="-387350" lvl="0" marL="457200" rtl="0" algn="l">
              <a:lnSpc>
                <a:spcPct val="115000"/>
              </a:lnSpc>
              <a:spcBef>
                <a:spcPts val="1000"/>
              </a:spcBef>
              <a:spcAft>
                <a:spcPts val="0"/>
              </a:spcAft>
              <a:buSzPts val="2500"/>
              <a:buChar char="-"/>
            </a:pPr>
            <a:r>
              <a:rPr lang="en-US" sz="2500"/>
              <a:t>“The process by which people come to support terrorism and extremism and, in some cases, to then participate in terrorist groups” - </a:t>
            </a:r>
            <a:r>
              <a:rPr b="1" lang="en-US" sz="2500"/>
              <a:t>UK Government attempt.</a:t>
            </a:r>
            <a:endParaRPr b="1" sz="2500"/>
          </a:p>
          <a:p>
            <a:pPr indent="0" lvl="0" marL="457200" rtl="0" algn="l">
              <a:lnSpc>
                <a:spcPct val="100000"/>
              </a:lnSpc>
              <a:spcBef>
                <a:spcPts val="1000"/>
              </a:spcBef>
              <a:spcAft>
                <a:spcPts val="0"/>
              </a:spcAft>
              <a:buSzPts val="1800"/>
              <a:buNone/>
            </a:pPr>
            <a:r>
              <a:t/>
            </a:r>
            <a:endParaRPr b="1" sz="2500"/>
          </a:p>
          <a:p>
            <a:pPr indent="-387350" lvl="0" marL="457200" rtl="0" algn="l">
              <a:lnSpc>
                <a:spcPct val="100000"/>
              </a:lnSpc>
              <a:spcBef>
                <a:spcPts val="0"/>
              </a:spcBef>
              <a:spcAft>
                <a:spcPts val="0"/>
              </a:spcAft>
              <a:buSzPts val="2500"/>
              <a:buChar char="-"/>
            </a:pPr>
            <a:r>
              <a:rPr lang="en-US" sz="2500"/>
              <a:t>“The changes in attitude that lead towards sanctioning, and ultimately, the involvement in the use of violence for political aim” - </a:t>
            </a:r>
            <a:r>
              <a:rPr b="1" lang="en-US" sz="2500"/>
              <a:t>Academic attempt.</a:t>
            </a:r>
            <a:endParaRPr b="1" sz="2500"/>
          </a:p>
          <a:p>
            <a:pPr indent="0" lvl="0" marL="0" rtl="0" algn="l">
              <a:lnSpc>
                <a:spcPct val="100000"/>
              </a:lnSpc>
              <a:spcBef>
                <a:spcPts val="0"/>
              </a:spcBef>
              <a:spcAft>
                <a:spcPts val="0"/>
              </a:spcAft>
              <a:buSzPts val="1800"/>
              <a:buNone/>
            </a:pPr>
            <a:r>
              <a:t/>
            </a:r>
            <a:endParaRPr b="1"/>
          </a:p>
          <a:p>
            <a:pPr indent="0" lvl="0" marL="0" rtl="0" algn="l">
              <a:lnSpc>
                <a:spcPct val="100000"/>
              </a:lnSpc>
              <a:spcBef>
                <a:spcPts val="0"/>
              </a:spcBef>
              <a:spcAft>
                <a:spcPts val="0"/>
              </a:spcAft>
              <a:buSzPts val="1800"/>
              <a:buNone/>
            </a:pPr>
            <a:r>
              <a:t/>
            </a:r>
            <a:endParaRPr b="1"/>
          </a:p>
          <a:p>
            <a:pPr indent="0" lvl="0" marL="0" rtl="0" algn="l">
              <a:lnSpc>
                <a:spcPct val="100000"/>
              </a:lnSpc>
              <a:spcBef>
                <a:spcPts val="0"/>
              </a:spcBef>
              <a:spcAft>
                <a:spcPts val="0"/>
              </a:spcAft>
              <a:buSzPts val="1800"/>
              <a:buNone/>
            </a:pPr>
            <a:r>
              <a:t/>
            </a:r>
            <a:endParaRPr b="1"/>
          </a:p>
          <a:p>
            <a:pPr indent="0" lvl="0" marL="0" rtl="0" algn="l">
              <a:lnSpc>
                <a:spcPct val="100000"/>
              </a:lnSpc>
              <a:spcBef>
                <a:spcPts val="0"/>
              </a:spcBef>
              <a:spcAft>
                <a:spcPts val="0"/>
              </a:spcAft>
              <a:buSzPts val="1800"/>
              <a:buNone/>
            </a:pPr>
            <a:r>
              <a:t/>
            </a:r>
            <a:endParaRPr b="1"/>
          </a:p>
          <a:p>
            <a:pPr indent="0" lvl="0" marL="0" rtl="0" algn="l">
              <a:lnSpc>
                <a:spcPct val="100000"/>
              </a:lnSpc>
              <a:spcBef>
                <a:spcPts val="0"/>
              </a:spcBef>
              <a:spcAft>
                <a:spcPts val="0"/>
              </a:spcAft>
              <a:buSzPts val="1800"/>
              <a:buNone/>
            </a:pPr>
            <a:r>
              <a:t/>
            </a:r>
            <a:endParaRPr b="1"/>
          </a:p>
          <a:p>
            <a:pPr indent="0" lvl="0" marL="457200" rtl="0" algn="l">
              <a:lnSpc>
                <a:spcPct val="100000"/>
              </a:lnSpc>
              <a:spcBef>
                <a:spcPts val="1000"/>
              </a:spcBef>
              <a:spcAft>
                <a:spcPts val="0"/>
              </a:spcAft>
              <a:buSzPts val="1800"/>
              <a:buNone/>
            </a:pPr>
            <a:r>
              <a:t/>
            </a:r>
            <a:endParaRPr/>
          </a:p>
          <a:p>
            <a:pPr indent="0" lvl="0" marL="0" rtl="0" algn="l">
              <a:lnSpc>
                <a:spcPct val="100000"/>
              </a:lnSpc>
              <a:spcBef>
                <a:spcPts val="1000"/>
              </a:spcBef>
              <a:spcAft>
                <a:spcPts val="0"/>
              </a:spcAft>
              <a:buSzPts val="1800"/>
              <a:buNone/>
            </a:pPr>
            <a:r>
              <a:t/>
            </a:r>
            <a:endParaRPr/>
          </a:p>
          <a:p>
            <a:pPr indent="0" lvl="0" marL="457200" rtl="0" algn="l">
              <a:lnSpc>
                <a:spcPct val="90000"/>
              </a:lnSpc>
              <a:spcBef>
                <a:spcPts val="1000"/>
              </a:spcBef>
              <a:spcAft>
                <a:spcPts val="0"/>
              </a:spcAft>
              <a:buSzPts val="1800"/>
              <a:buNone/>
            </a:pPr>
            <a:r>
              <a:t/>
            </a:r>
            <a:endParaRPr/>
          </a:p>
        </p:txBody>
      </p:sp>
      <p:pic>
        <p:nvPicPr>
          <p:cNvPr id="114" name="Google Shape;114;p16"/>
          <p:cNvPicPr preferRelativeResize="0"/>
          <p:nvPr/>
        </p:nvPicPr>
        <p:blipFill rotWithShape="1">
          <a:blip r:embed="rId3">
            <a:alphaModFix/>
          </a:blip>
          <a:srcRect b="22829" l="1292" r="1516" t="25543"/>
          <a:stretch/>
        </p:blipFill>
        <p:spPr>
          <a:xfrm>
            <a:off x="3093963" y="4503250"/>
            <a:ext cx="6004075" cy="1267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a:t>The Reality of ‘Radicalisation’</a:t>
            </a:r>
            <a:endParaRPr b="1"/>
          </a:p>
        </p:txBody>
      </p:sp>
      <p:sp>
        <p:nvSpPr>
          <p:cNvPr id="121" name="Google Shape;121;p17"/>
          <p:cNvSpPr txBox="1"/>
          <p:nvPr>
            <p:ph idx="1" type="body"/>
          </p:nvPr>
        </p:nvSpPr>
        <p:spPr>
          <a:xfrm>
            <a:off x="838200" y="1861450"/>
            <a:ext cx="10515600" cy="43155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Char char="-"/>
            </a:pPr>
            <a:r>
              <a:rPr lang="en-US"/>
              <a:t>No consensus on a definition or understanding</a:t>
            </a:r>
            <a:endParaRPr/>
          </a:p>
          <a:p>
            <a:pPr indent="-342900" lvl="0" marL="457200" rtl="0" algn="l">
              <a:lnSpc>
                <a:spcPct val="90000"/>
              </a:lnSpc>
              <a:spcBef>
                <a:spcPts val="0"/>
              </a:spcBef>
              <a:spcAft>
                <a:spcPts val="0"/>
              </a:spcAft>
              <a:buSzPts val="1800"/>
              <a:buChar char="-"/>
            </a:pPr>
            <a:r>
              <a:rPr lang="en-US"/>
              <a:t>Not a science</a:t>
            </a:r>
            <a:endParaRPr/>
          </a:p>
          <a:p>
            <a:pPr indent="-342900" lvl="0" marL="457200" rtl="0" algn="l">
              <a:lnSpc>
                <a:spcPct val="90000"/>
              </a:lnSpc>
              <a:spcBef>
                <a:spcPts val="0"/>
              </a:spcBef>
              <a:spcAft>
                <a:spcPts val="0"/>
              </a:spcAft>
              <a:buSzPts val="1800"/>
              <a:buChar char="-"/>
            </a:pPr>
            <a:r>
              <a:rPr lang="en-US"/>
              <a:t>A highly complex notion</a:t>
            </a:r>
            <a:endParaRPr/>
          </a:p>
          <a:p>
            <a:pPr indent="0" lvl="0" marL="457200" rtl="0" algn="l">
              <a:lnSpc>
                <a:spcPct val="90000"/>
              </a:lnSpc>
              <a:spcBef>
                <a:spcPts val="1000"/>
              </a:spcBef>
              <a:spcAft>
                <a:spcPts val="0"/>
              </a:spcAft>
              <a:buSzPts val="1800"/>
              <a:buNone/>
            </a:pPr>
            <a:r>
              <a:t/>
            </a:r>
            <a:endParaRPr/>
          </a:p>
          <a:p>
            <a:pPr indent="457200" lvl="0" marL="0" rtl="0" algn="l">
              <a:lnSpc>
                <a:spcPct val="90000"/>
              </a:lnSpc>
              <a:spcBef>
                <a:spcPts val="1000"/>
              </a:spcBef>
              <a:spcAft>
                <a:spcPts val="0"/>
              </a:spcAft>
              <a:buSzPts val="1800"/>
              <a:buNone/>
            </a:pPr>
            <a:r>
              <a:rPr lang="en-US"/>
              <a:t>As such:</a:t>
            </a:r>
            <a:endParaRPr/>
          </a:p>
          <a:p>
            <a:pPr indent="0" lvl="0" marL="0" rtl="0" algn="l">
              <a:lnSpc>
                <a:spcPct val="60000"/>
              </a:lnSpc>
              <a:spcBef>
                <a:spcPts val="1000"/>
              </a:spcBef>
              <a:spcAft>
                <a:spcPts val="0"/>
              </a:spcAft>
              <a:buSzPts val="1800"/>
              <a:buNone/>
            </a:pPr>
            <a:r>
              <a:t/>
            </a:r>
            <a:endParaRPr/>
          </a:p>
          <a:p>
            <a:pPr indent="0" lvl="0" marL="0" rtl="0" algn="ctr">
              <a:lnSpc>
                <a:spcPct val="90000"/>
              </a:lnSpc>
              <a:spcBef>
                <a:spcPts val="1000"/>
              </a:spcBef>
              <a:spcAft>
                <a:spcPts val="0"/>
              </a:spcAft>
              <a:buSzPts val="1800"/>
              <a:buNone/>
            </a:pPr>
            <a:r>
              <a:rPr b="1" lang="en-US"/>
              <a:t>The notion of ‘Radicalisation’ is a matter of assumption </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a:t>Extremism and Extremist? </a:t>
            </a:r>
            <a:endParaRPr b="1"/>
          </a:p>
        </p:txBody>
      </p:sp>
      <p:sp>
        <p:nvSpPr>
          <p:cNvPr id="128" name="Google Shape;128;p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457200" lvl="0" marL="0" rtl="0" algn="l">
              <a:lnSpc>
                <a:spcPct val="90000"/>
              </a:lnSpc>
              <a:spcBef>
                <a:spcPts val="1000"/>
              </a:spcBef>
              <a:spcAft>
                <a:spcPts val="0"/>
              </a:spcAft>
              <a:buSzPts val="1800"/>
              <a:buNone/>
            </a:pPr>
            <a:r>
              <a:rPr lang="en-US" sz="3200"/>
              <a:t>What do the terms ‘extremism’ or ‘extremist’ mean to you? </a:t>
            </a:r>
            <a:endParaRPr sz="3200"/>
          </a:p>
          <a:p>
            <a:pPr indent="0" lvl="0" marL="0" rtl="0" algn="l">
              <a:lnSpc>
                <a:spcPct val="90000"/>
              </a:lnSpc>
              <a:spcBef>
                <a:spcPts val="1000"/>
              </a:spcBef>
              <a:spcAft>
                <a:spcPts val="0"/>
              </a:spcAft>
              <a:buSzPts val="1800"/>
              <a:buNone/>
            </a:pPr>
            <a:r>
              <a:t/>
            </a:r>
            <a:endParaRPr sz="3200"/>
          </a:p>
          <a:p>
            <a:pPr indent="0" lvl="0" marL="0" rtl="0" algn="l">
              <a:lnSpc>
                <a:spcPct val="90000"/>
              </a:lnSpc>
              <a:spcBef>
                <a:spcPts val="1000"/>
              </a:spcBef>
              <a:spcAft>
                <a:spcPts val="0"/>
              </a:spcAft>
              <a:buSzPts val="1800"/>
              <a:buNone/>
            </a:pPr>
            <a:r>
              <a:t/>
            </a:r>
            <a:endParaRPr b="1" sz="3200"/>
          </a:p>
          <a:p>
            <a:pPr indent="457200" lvl="0" marL="0" rtl="0" algn="l">
              <a:lnSpc>
                <a:spcPct val="90000"/>
              </a:lnSpc>
              <a:spcBef>
                <a:spcPts val="1000"/>
              </a:spcBef>
              <a:spcAft>
                <a:spcPts val="0"/>
              </a:spcAft>
              <a:buSzPts val="1800"/>
              <a:buNone/>
            </a:pPr>
            <a:r>
              <a:rPr b="1" lang="en-US" sz="3200"/>
              <a:t>Again, don’t hold back!</a:t>
            </a:r>
            <a:endParaRPr b="1" sz="3200"/>
          </a:p>
        </p:txBody>
      </p:sp>
      <p:pic>
        <p:nvPicPr>
          <p:cNvPr id="129" name="Google Shape;129;p18"/>
          <p:cNvPicPr preferRelativeResize="0"/>
          <p:nvPr/>
        </p:nvPicPr>
        <p:blipFill rotWithShape="1">
          <a:blip r:embed="rId3">
            <a:alphaModFix/>
          </a:blip>
          <a:srcRect b="0" l="0" r="0" t="0"/>
          <a:stretch/>
        </p:blipFill>
        <p:spPr>
          <a:xfrm>
            <a:off x="6822200" y="2703550"/>
            <a:ext cx="4005750" cy="2426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a:t>Lack of Specificity</a:t>
            </a:r>
            <a:endParaRPr b="1"/>
          </a:p>
        </p:txBody>
      </p:sp>
      <p:sp>
        <p:nvSpPr>
          <p:cNvPr id="136" name="Google Shape;136;p19"/>
          <p:cNvSpPr txBox="1"/>
          <p:nvPr>
            <p:ph idx="1" type="body"/>
          </p:nvPr>
        </p:nvSpPr>
        <p:spPr>
          <a:xfrm>
            <a:off x="838200" y="2012425"/>
            <a:ext cx="6605700" cy="43512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lang="en-US"/>
              <a:t>“There is no legal definition of extremism and throughout our engagement and evidence gathering people have told us that it means different things to them.” </a:t>
            </a:r>
            <a:endParaRPr/>
          </a:p>
          <a:p>
            <a:pPr indent="0" lvl="0" marL="0" rtl="0" algn="just">
              <a:lnSpc>
                <a:spcPct val="90000"/>
              </a:lnSpc>
              <a:spcBef>
                <a:spcPts val="1000"/>
              </a:spcBef>
              <a:spcAft>
                <a:spcPts val="0"/>
              </a:spcAft>
              <a:buSzPts val="1800"/>
              <a:buNone/>
            </a:pPr>
            <a:r>
              <a:rPr lang="en-US"/>
              <a:t>- Sara Khan</a:t>
            </a:r>
            <a:endParaRPr/>
          </a:p>
          <a:p>
            <a:pPr indent="0" lvl="0" marL="0" rtl="0" algn="just">
              <a:lnSpc>
                <a:spcPct val="90000"/>
              </a:lnSpc>
              <a:spcBef>
                <a:spcPts val="1000"/>
              </a:spcBef>
              <a:spcAft>
                <a:spcPts val="0"/>
              </a:spcAft>
              <a:buSzPts val="1800"/>
              <a:buNone/>
            </a:pPr>
            <a:r>
              <a:t/>
            </a:r>
            <a:endParaRPr/>
          </a:p>
          <a:p>
            <a:pPr indent="0" lvl="0" marL="0" rtl="0" algn="just">
              <a:lnSpc>
                <a:spcPct val="90000"/>
              </a:lnSpc>
              <a:spcBef>
                <a:spcPts val="1000"/>
              </a:spcBef>
              <a:spcAft>
                <a:spcPts val="0"/>
              </a:spcAft>
              <a:buSzPts val="1800"/>
              <a:buNone/>
            </a:pPr>
            <a:r>
              <a:rPr b="1" lang="en-US"/>
              <a:t>So what exactly is being identified then?</a:t>
            </a:r>
            <a:endParaRPr b="1"/>
          </a:p>
        </p:txBody>
      </p:sp>
      <p:pic>
        <p:nvPicPr>
          <p:cNvPr id="137" name="Google Shape;137;p19"/>
          <p:cNvPicPr preferRelativeResize="0"/>
          <p:nvPr/>
        </p:nvPicPr>
        <p:blipFill rotWithShape="1">
          <a:blip r:embed="rId3">
            <a:alphaModFix/>
          </a:blip>
          <a:srcRect b="0" l="0" r="0" t="0"/>
          <a:stretch/>
        </p:blipFill>
        <p:spPr>
          <a:xfrm>
            <a:off x="8280550" y="2210050"/>
            <a:ext cx="2990850" cy="2952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a:t>UK Government Attempt</a:t>
            </a:r>
            <a:endParaRPr b="1"/>
          </a:p>
        </p:txBody>
      </p:sp>
      <p:sp>
        <p:nvSpPr>
          <p:cNvPr id="144" name="Google Shape;144;p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lang="en-US"/>
              <a:t>“Vocal or active opposition to fundamental British values, including democracy, the rule of law, individual liberty and mutual respect and tolerance of different faiths and beliefs. We also include in our definition of extremism calls for the death of members of our armed forces”.</a:t>
            </a:r>
            <a:endParaRPr/>
          </a:p>
          <a:p>
            <a:pPr indent="0" lvl="0" marL="0" rtl="0" algn="just">
              <a:lnSpc>
                <a:spcPct val="90000"/>
              </a:lnSpc>
              <a:spcBef>
                <a:spcPts val="1000"/>
              </a:spcBef>
              <a:spcAft>
                <a:spcPts val="0"/>
              </a:spcAft>
              <a:buSzPts val="1800"/>
              <a:buNone/>
            </a:pPr>
            <a:r>
              <a:t/>
            </a:r>
            <a:endParaRPr/>
          </a:p>
          <a:p>
            <a:pPr indent="0" lvl="0" marL="0" rtl="0" algn="just">
              <a:lnSpc>
                <a:spcPct val="90000"/>
              </a:lnSpc>
              <a:spcBef>
                <a:spcPts val="1000"/>
              </a:spcBef>
              <a:spcAft>
                <a:spcPts val="0"/>
              </a:spcAft>
              <a:buSzPts val="1800"/>
              <a:buNone/>
            </a:pPr>
            <a:r>
              <a:rPr lang="en-US" sz="2600"/>
              <a:t>Surely this definition would help narrow the lens, right?</a:t>
            </a:r>
            <a:endParaRPr sz="2600"/>
          </a:p>
        </p:txBody>
      </p:sp>
      <p:pic>
        <p:nvPicPr>
          <p:cNvPr id="145" name="Google Shape;145;p20"/>
          <p:cNvPicPr preferRelativeResize="0"/>
          <p:nvPr/>
        </p:nvPicPr>
        <p:blipFill rotWithShape="1">
          <a:blip r:embed="rId3">
            <a:alphaModFix/>
          </a:blip>
          <a:srcRect b="0" l="5819" r="7192" t="0"/>
          <a:stretch/>
        </p:blipFill>
        <p:spPr>
          <a:xfrm>
            <a:off x="8679125" y="3688725"/>
            <a:ext cx="2881926" cy="248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a:t>‘Extremists’?  </a:t>
            </a:r>
            <a:endParaRPr b="1"/>
          </a:p>
        </p:txBody>
      </p:sp>
      <p:sp>
        <p:nvSpPr>
          <p:cNvPr id="152" name="Google Shape;152;p21"/>
          <p:cNvSpPr txBox="1"/>
          <p:nvPr>
            <p:ph idx="1" type="body"/>
          </p:nvPr>
        </p:nvSpPr>
        <p:spPr>
          <a:xfrm>
            <a:off x="933500" y="2110525"/>
            <a:ext cx="3190200" cy="90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Anti-Brexit activists? </a:t>
            </a:r>
            <a:endParaRPr/>
          </a:p>
        </p:txBody>
      </p:sp>
      <p:pic>
        <p:nvPicPr>
          <p:cNvPr id="153" name="Google Shape;153;p21"/>
          <p:cNvPicPr preferRelativeResize="0"/>
          <p:nvPr/>
        </p:nvPicPr>
        <p:blipFill rotWithShape="1">
          <a:blip r:embed="rId3">
            <a:alphaModFix/>
          </a:blip>
          <a:srcRect b="0" l="0" r="0" t="0"/>
          <a:stretch/>
        </p:blipFill>
        <p:spPr>
          <a:xfrm>
            <a:off x="838200" y="2731525"/>
            <a:ext cx="3380801" cy="2332100"/>
          </a:xfrm>
          <a:prstGeom prst="rect">
            <a:avLst/>
          </a:prstGeom>
          <a:noFill/>
          <a:ln>
            <a:noFill/>
          </a:ln>
        </p:spPr>
      </p:pic>
      <p:pic>
        <p:nvPicPr>
          <p:cNvPr id="154" name="Google Shape;154;p21"/>
          <p:cNvPicPr preferRelativeResize="0"/>
          <p:nvPr/>
        </p:nvPicPr>
        <p:blipFill rotWithShape="1">
          <a:blip r:embed="rId4">
            <a:alphaModFix/>
          </a:blip>
          <a:srcRect b="0" l="0" r="0" t="0"/>
          <a:stretch/>
        </p:blipFill>
        <p:spPr>
          <a:xfrm>
            <a:off x="4654125" y="2731525"/>
            <a:ext cx="3380800" cy="2332100"/>
          </a:xfrm>
          <a:prstGeom prst="rect">
            <a:avLst/>
          </a:prstGeom>
          <a:noFill/>
          <a:ln>
            <a:noFill/>
          </a:ln>
        </p:spPr>
      </p:pic>
      <p:pic>
        <p:nvPicPr>
          <p:cNvPr id="155" name="Google Shape;155;p21"/>
          <p:cNvPicPr preferRelativeResize="0"/>
          <p:nvPr/>
        </p:nvPicPr>
        <p:blipFill rotWithShape="1">
          <a:blip r:embed="rId5">
            <a:alphaModFix/>
          </a:blip>
          <a:srcRect b="0" l="0" r="0" t="0"/>
          <a:stretch/>
        </p:blipFill>
        <p:spPr>
          <a:xfrm>
            <a:off x="8321225" y="2732950"/>
            <a:ext cx="3380801" cy="2329251"/>
          </a:xfrm>
          <a:prstGeom prst="rect">
            <a:avLst/>
          </a:prstGeom>
          <a:noFill/>
          <a:ln>
            <a:noFill/>
          </a:ln>
        </p:spPr>
      </p:pic>
      <p:sp>
        <p:nvSpPr>
          <p:cNvPr id="156" name="Google Shape;156;p21"/>
          <p:cNvSpPr txBox="1"/>
          <p:nvPr>
            <p:ph idx="1" type="body"/>
          </p:nvPr>
        </p:nvSpPr>
        <p:spPr>
          <a:xfrm>
            <a:off x="4939175" y="2110525"/>
            <a:ext cx="2810700" cy="90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Vegan activists?</a:t>
            </a:r>
            <a:endParaRPr/>
          </a:p>
        </p:txBody>
      </p:sp>
      <p:sp>
        <p:nvSpPr>
          <p:cNvPr id="157" name="Google Shape;157;p21"/>
          <p:cNvSpPr txBox="1"/>
          <p:nvPr>
            <p:ph idx="1" type="body"/>
          </p:nvPr>
        </p:nvSpPr>
        <p:spPr>
          <a:xfrm>
            <a:off x="7805375" y="2148175"/>
            <a:ext cx="4038900" cy="8307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1000"/>
              </a:spcBef>
              <a:spcAft>
                <a:spcPts val="0"/>
              </a:spcAft>
              <a:buSzPts val="1800"/>
              <a:buNone/>
            </a:pPr>
            <a:r>
              <a:rPr lang="en-US"/>
              <a:t>Environment activists?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