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92" r:id="rId2"/>
    <p:sldId id="257" r:id="rId3"/>
    <p:sldId id="285" r:id="rId4"/>
    <p:sldId id="435" r:id="rId5"/>
    <p:sldId id="438" r:id="rId6"/>
    <p:sldId id="436" r:id="rId7"/>
    <p:sldId id="1354" r:id="rId8"/>
    <p:sldId id="1355" r:id="rId9"/>
    <p:sldId id="1359" r:id="rId10"/>
    <p:sldId id="1356" r:id="rId11"/>
    <p:sldId id="1357" r:id="rId12"/>
    <p:sldId id="1358" r:id="rId13"/>
    <p:sldId id="1360" r:id="rId14"/>
    <p:sldId id="1361" r:id="rId15"/>
    <p:sldId id="3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798" autoAdjust="0"/>
  </p:normalViewPr>
  <p:slideViewPr>
    <p:cSldViewPr snapToGrid="0" snapToObjects="1">
      <p:cViewPr varScale="1">
        <p:scale>
          <a:sx n="145" d="100"/>
          <a:sy n="145" d="100"/>
        </p:scale>
        <p:origin x="12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B7841-4864-FB4F-9A9B-115296A877DE}" type="datetimeFigureOut">
              <a:rPr lang="en-GB" smtClean="0"/>
              <a:t>26/05/2022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DB677-29B6-4045-8A2E-7864C44696C1}" type="slidenum">
              <a:rPr lang="en-GB" smtClean="0"/>
              <a:t>‹#›</a:t>
            </a:fld>
            <a:endParaRPr lang="en-GB"/>
          </a:p>
        </p:txBody>
      </p:sp>
    </p:spTree>
    <p:extLst>
      <p:ext uri="{BB962C8B-B14F-4D97-AF65-F5344CB8AC3E}">
        <p14:creationId xmlns:p14="http://schemas.microsoft.com/office/powerpoint/2010/main" val="391361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Purpose of training: </a:t>
            </a:r>
          </a:p>
          <a:p>
            <a:r>
              <a:rPr lang="en-GB" b="0" dirty="0"/>
              <a:t>To educate attendees on the spectrum of Islamophobia and how to actively combat/ provide support to instances of Islamophobia. </a:t>
            </a:r>
          </a:p>
          <a:p>
            <a:endParaRPr lang="en-GB" dirty="0"/>
          </a:p>
          <a:p>
            <a:r>
              <a:rPr lang="en-GB" b="1" dirty="0"/>
              <a:t>Instruction for Trainee: </a:t>
            </a:r>
          </a:p>
          <a:p>
            <a:endParaRPr lang="en-GB" dirty="0"/>
          </a:p>
          <a:p>
            <a:pPr marL="228600" indent="-228600">
              <a:buAutoNum type="arabicPeriod"/>
            </a:pPr>
            <a:r>
              <a:rPr lang="en-GB" dirty="0"/>
              <a:t>Choose a selection of scenarios from scenario bank (slide 8&amp;9)</a:t>
            </a:r>
          </a:p>
          <a:p>
            <a:pPr marL="685800" lvl="1" indent="-228600">
              <a:buAutoNum type="arabicPeriod"/>
            </a:pPr>
            <a:r>
              <a:rPr lang="en-GB" dirty="0"/>
              <a:t>Consider how much time you have and size of your group</a:t>
            </a:r>
          </a:p>
          <a:p>
            <a:pPr marL="228600" lvl="0" indent="-228600">
              <a:buAutoNum type="arabicPeriod"/>
            </a:pPr>
            <a:r>
              <a:rPr lang="en-GB" dirty="0"/>
              <a:t>Present each scenario to all participants and provide brief explanation and clarify any questions they may have</a:t>
            </a:r>
          </a:p>
          <a:p>
            <a:pPr marL="228600" lvl="0" indent="-228600">
              <a:buAutoNum type="arabicPeriod"/>
            </a:pPr>
            <a:r>
              <a:rPr lang="en-GB" dirty="0"/>
              <a:t>Divided participants into small groups (2-8) to discuss only 1 scenario in each group </a:t>
            </a:r>
          </a:p>
          <a:p>
            <a:pPr marL="228600" lvl="0" indent="-228600">
              <a:buAutoNum type="arabicPeriod"/>
            </a:pPr>
            <a:r>
              <a:rPr lang="en-GB" dirty="0"/>
              <a:t>Allow 7-10 minutes for discussion in each break out group</a:t>
            </a:r>
          </a:p>
          <a:p>
            <a:pPr marL="228600" lvl="0" indent="-228600">
              <a:buAutoNum type="arabicPeriod"/>
            </a:pPr>
            <a:r>
              <a:rPr lang="en-GB" dirty="0"/>
              <a:t>Instruct each group to select a rep to feedback on group conversation </a:t>
            </a:r>
          </a:p>
          <a:p>
            <a:pPr marL="228600" lvl="0" indent="-228600">
              <a:buAutoNum type="arabicPeriod"/>
            </a:pPr>
            <a:r>
              <a:rPr lang="en-GB" dirty="0"/>
              <a:t>Each rep will have 1-2minutes to report back </a:t>
            </a:r>
          </a:p>
          <a:p>
            <a:pPr marL="228600" lvl="0" indent="-228600">
              <a:buAutoNum type="arabicPeriod"/>
            </a:pPr>
            <a:r>
              <a:rPr lang="en-GB" dirty="0"/>
              <a:t>Summaries discussion and use Best practice slides to supplement feedback provided by each group </a:t>
            </a:r>
          </a:p>
          <a:p>
            <a:endParaRPr lang="en-GB" dirty="0"/>
          </a:p>
        </p:txBody>
      </p:sp>
      <p:sp>
        <p:nvSpPr>
          <p:cNvPr id="4" name="Slide Number Placeholder 3"/>
          <p:cNvSpPr>
            <a:spLocks noGrp="1"/>
          </p:cNvSpPr>
          <p:nvPr>
            <p:ph type="sldNum" sz="quarter" idx="5"/>
          </p:nvPr>
        </p:nvSpPr>
        <p:spPr/>
        <p:txBody>
          <a:bodyPr/>
          <a:lstStyle/>
          <a:p>
            <a:fld id="{BE8DB677-29B6-4045-8A2E-7864C44696C1}" type="slidenum">
              <a:rPr lang="en-GB" smtClean="0"/>
              <a:t>1</a:t>
            </a:fld>
            <a:endParaRPr lang="en-GB"/>
          </a:p>
        </p:txBody>
      </p:sp>
    </p:spTree>
    <p:extLst>
      <p:ext uri="{BB962C8B-B14F-4D97-AF65-F5344CB8AC3E}">
        <p14:creationId xmlns:p14="http://schemas.microsoft.com/office/powerpoint/2010/main" val="238061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8DB677-29B6-4045-8A2E-7864C44696C1}" type="slidenum">
              <a:rPr lang="en-GB" smtClean="0"/>
              <a:t>14</a:t>
            </a:fld>
            <a:endParaRPr lang="en-GB"/>
          </a:p>
        </p:txBody>
      </p:sp>
    </p:spTree>
    <p:extLst>
      <p:ext uri="{BB962C8B-B14F-4D97-AF65-F5344CB8AC3E}">
        <p14:creationId xmlns:p14="http://schemas.microsoft.com/office/powerpoint/2010/main" val="1597266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DA7E5882-48D9-8A48-99BC-01C50C0180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881DC521-F23A-2A4A-A402-8512D0300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33DF6F4-C111-F741-8548-4A6E7C94296A}"/>
              </a:ext>
            </a:extLst>
          </p:cNvPr>
          <p:cNvSpPr>
            <a:spLocks noGrp="1"/>
          </p:cNvSpPr>
          <p:nvPr>
            <p:ph type="sldNum" sz="quarter" idx="5"/>
          </p:nvPr>
        </p:nvSpPr>
        <p:spPr/>
        <p:txBody>
          <a:bodyPr/>
          <a:lstStyle/>
          <a:p>
            <a:pPr>
              <a:defRPr/>
            </a:pPr>
            <a:fld id="{6F087461-21F6-7B4E-ADEB-EBF440D78DBB}" type="slidenum">
              <a:rPr lang="en-US" smtClean="0"/>
              <a:pPr>
                <a:defRPr/>
              </a:pPr>
              <a:t>15</a:t>
            </a:fld>
            <a:endParaRPr lang="en-US"/>
          </a:p>
        </p:txBody>
      </p:sp>
    </p:spTree>
    <p:extLst>
      <p:ext uri="{BB962C8B-B14F-4D97-AF65-F5344CB8AC3E}">
        <p14:creationId xmlns:p14="http://schemas.microsoft.com/office/powerpoint/2010/main" val="93364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eda5946b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eda5946b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Purpose of slide</a:t>
            </a:r>
          </a:p>
          <a:p>
            <a:pPr marL="0" lvl="0" indent="0" algn="l" rtl="0">
              <a:spcBef>
                <a:spcPts val="0"/>
              </a:spcBef>
              <a:spcAft>
                <a:spcPts val="0"/>
              </a:spcAft>
              <a:buNone/>
            </a:pPr>
            <a:r>
              <a:rPr lang="en-GB" b="0" dirty="0"/>
              <a:t>To present the definition of Islamophobia. </a:t>
            </a:r>
            <a:endParaRPr b="0" dirty="0"/>
          </a:p>
        </p:txBody>
      </p:sp>
    </p:spTree>
    <p:extLst>
      <p:ext uri="{BB962C8B-B14F-4D97-AF65-F5344CB8AC3E}">
        <p14:creationId xmlns:p14="http://schemas.microsoft.com/office/powerpoint/2010/main" val="144595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Purpose of slide: </a:t>
            </a:r>
          </a:p>
          <a:p>
            <a:r>
              <a:rPr lang="en-GB" sz="1200" b="0" kern="1200" dirty="0">
                <a:solidFill>
                  <a:schemeClr val="tx1"/>
                </a:solidFill>
                <a:effectLst/>
                <a:latin typeface="+mn-lt"/>
                <a:ea typeface="+mn-ea"/>
                <a:cs typeface="+mn-cs"/>
              </a:rPr>
              <a:t>To provide an understanding that Islamophobia has a visible and invisible nature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messages: </a:t>
            </a:r>
          </a:p>
          <a:p>
            <a:r>
              <a:rPr lang="en-GB" sz="1200" kern="1200" dirty="0">
                <a:solidFill>
                  <a:schemeClr val="tx1"/>
                </a:solidFill>
                <a:effectLst/>
                <a:latin typeface="+mn-lt"/>
                <a:ea typeface="+mn-ea"/>
                <a:cs typeface="+mn-cs"/>
              </a:rPr>
              <a:t>Many people do not want to use the term Islamophobia but anti-Muslim hatred. This slide explains why this is not the correct term. Anti-Muslim Hatred comprising of verbal and</a:t>
            </a:r>
          </a:p>
          <a:p>
            <a:r>
              <a:rPr lang="en-GB" sz="1200" kern="1200" dirty="0">
                <a:solidFill>
                  <a:schemeClr val="tx1"/>
                </a:solidFill>
                <a:effectLst/>
                <a:latin typeface="+mn-lt"/>
                <a:ea typeface="+mn-ea"/>
                <a:cs typeface="+mn-cs"/>
              </a:rPr>
              <a:t>physical attacks against individuals is only a small part of Islamophobia – it is the iceberg that we can see. However the bigger part of the iceberg that we cannot see are the other types of Islamophobia listed below, which are just as damaging to damages at a community level, e.g. the Prevent Strategy or demonization in the media</a:t>
            </a:r>
          </a:p>
          <a:p>
            <a:endParaRPr lang="en-GB" dirty="0"/>
          </a:p>
        </p:txBody>
      </p:sp>
      <p:sp>
        <p:nvSpPr>
          <p:cNvPr id="4" name="Slide Number Placeholder 3"/>
          <p:cNvSpPr>
            <a:spLocks noGrp="1"/>
          </p:cNvSpPr>
          <p:nvPr>
            <p:ph type="sldNum" sz="quarter" idx="5"/>
          </p:nvPr>
        </p:nvSpPr>
        <p:spPr/>
        <p:txBody>
          <a:bodyPr/>
          <a:lstStyle/>
          <a:p>
            <a:fld id="{3EC5DA77-085D-EB4F-BF20-D79ABAABD907}" type="slidenum">
              <a:rPr lang="en-US" smtClean="0"/>
              <a:t>3</a:t>
            </a:fld>
            <a:endParaRPr lang="en-US"/>
          </a:p>
        </p:txBody>
      </p:sp>
    </p:spTree>
    <p:extLst>
      <p:ext uri="{BB962C8B-B14F-4D97-AF65-F5344CB8AC3E}">
        <p14:creationId xmlns:p14="http://schemas.microsoft.com/office/powerpoint/2010/main" val="74078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r>
              <a:rPr lang="en-US" b="0" dirty="0"/>
              <a:t>Provide an example affecting people at work </a:t>
            </a:r>
          </a:p>
          <a:p>
            <a:endParaRPr lang="en-US" b="1" dirty="0"/>
          </a:p>
          <a:p>
            <a:r>
              <a:rPr lang="en-US" b="1" dirty="0"/>
              <a:t>Key messages: </a:t>
            </a:r>
          </a:p>
          <a:p>
            <a:r>
              <a:rPr lang="en-US" b="0" dirty="0"/>
              <a:t>BBC did a study and found that ‘People submitting….’</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3EC5DA77-085D-EB4F-BF20-D79ABAABD907}" type="slidenum">
              <a:rPr lang="en-US" smtClean="0"/>
              <a:t>4</a:t>
            </a:fld>
            <a:endParaRPr lang="en-US"/>
          </a:p>
        </p:txBody>
      </p:sp>
    </p:spTree>
    <p:extLst>
      <p:ext uri="{BB962C8B-B14F-4D97-AF65-F5344CB8AC3E}">
        <p14:creationId xmlns:p14="http://schemas.microsoft.com/office/powerpoint/2010/main" val="154553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endParaRPr lang="en-US" b="1" dirty="0"/>
          </a:p>
          <a:p>
            <a:r>
              <a:rPr lang="en-US" b="1" dirty="0"/>
              <a:t>Key messages: </a:t>
            </a:r>
          </a:p>
          <a:p>
            <a:r>
              <a:rPr lang="en-GB" sz="1200" kern="1200" dirty="0">
                <a:solidFill>
                  <a:schemeClr val="tx1"/>
                </a:solidFill>
                <a:effectLst/>
                <a:latin typeface="+mn-lt"/>
                <a:ea typeface="+mn-ea"/>
                <a:cs typeface="+mn-cs"/>
              </a:rPr>
              <a:t>And here are examples of the kind of abuse Muslim children are putting up with . Again how would you feel if that was your child? Now which children do you think have “racist” bullying using these terms? Of course Muslim children, so the term “Racist” bullying here may well be better described as “Islamophobic.”</a:t>
            </a:r>
          </a:p>
          <a:p>
            <a:endParaRPr lang="en-US" dirty="0"/>
          </a:p>
        </p:txBody>
      </p:sp>
      <p:sp>
        <p:nvSpPr>
          <p:cNvPr id="4" name="Slide Number Placeholder 3"/>
          <p:cNvSpPr>
            <a:spLocks noGrp="1"/>
          </p:cNvSpPr>
          <p:nvPr>
            <p:ph type="sldNum" sz="quarter" idx="5"/>
          </p:nvPr>
        </p:nvSpPr>
        <p:spPr/>
        <p:txBody>
          <a:bodyPr/>
          <a:lstStyle/>
          <a:p>
            <a:fld id="{3EC5DA77-085D-EB4F-BF20-D79ABAABD907}" type="slidenum">
              <a:rPr lang="en-US" smtClean="0"/>
              <a:t>5</a:t>
            </a:fld>
            <a:endParaRPr lang="en-US"/>
          </a:p>
        </p:txBody>
      </p:sp>
    </p:spTree>
    <p:extLst>
      <p:ext uri="{BB962C8B-B14F-4D97-AF65-F5344CB8AC3E}">
        <p14:creationId xmlns:p14="http://schemas.microsoft.com/office/powerpoint/2010/main" val="408546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r>
              <a:rPr lang="en-US" b="0" dirty="0"/>
              <a:t>To demonstrate the disproportioned nature of negative stories </a:t>
            </a:r>
          </a:p>
          <a:p>
            <a:r>
              <a:rPr lang="en-US" b="1" dirty="0"/>
              <a:t>Key messages: </a:t>
            </a:r>
          </a:p>
          <a:p>
            <a:endParaRPr lang="en-US" b="1" dirty="0"/>
          </a:p>
          <a:p>
            <a:r>
              <a:rPr lang="en-US" b="0" dirty="0"/>
              <a:t>If I went into a room and 1 person was to say something good about me and 21 said bad things, who would you believe? </a:t>
            </a:r>
          </a:p>
          <a:p>
            <a:endParaRPr lang="en-US" dirty="0"/>
          </a:p>
        </p:txBody>
      </p:sp>
      <p:sp>
        <p:nvSpPr>
          <p:cNvPr id="4" name="Slide Number Placeholder 3"/>
          <p:cNvSpPr>
            <a:spLocks noGrp="1"/>
          </p:cNvSpPr>
          <p:nvPr>
            <p:ph type="sldNum" sz="quarter" idx="5"/>
          </p:nvPr>
        </p:nvSpPr>
        <p:spPr/>
        <p:txBody>
          <a:bodyPr/>
          <a:lstStyle/>
          <a:p>
            <a:fld id="{3EC5DA77-085D-EB4F-BF20-D79ABAABD907}" type="slidenum">
              <a:rPr lang="en-US" smtClean="0"/>
              <a:t>6</a:t>
            </a:fld>
            <a:endParaRPr lang="en-US"/>
          </a:p>
        </p:txBody>
      </p:sp>
    </p:spTree>
    <p:extLst>
      <p:ext uri="{BB962C8B-B14F-4D97-AF65-F5344CB8AC3E}">
        <p14:creationId xmlns:p14="http://schemas.microsoft.com/office/powerpoint/2010/main" val="1678812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r>
              <a:rPr lang="en-US" b="0" dirty="0"/>
              <a:t>To explain the concept of Active Bystander </a:t>
            </a:r>
          </a:p>
          <a:p>
            <a:r>
              <a:rPr lang="en-US" b="1" dirty="0"/>
              <a:t>Key messages: </a:t>
            </a:r>
          </a:p>
          <a:p>
            <a:endParaRPr lang="en-US" b="1" dirty="0"/>
          </a:p>
          <a:p>
            <a:r>
              <a:rPr lang="en-US" b="0" dirty="0"/>
              <a:t>Explain the definition of Active Bystander, differentiate between Active and passive. </a:t>
            </a:r>
          </a:p>
          <a:p>
            <a:endParaRPr lang="en-GB" dirty="0"/>
          </a:p>
        </p:txBody>
      </p:sp>
      <p:sp>
        <p:nvSpPr>
          <p:cNvPr id="4" name="Slide Number Placeholder 3"/>
          <p:cNvSpPr>
            <a:spLocks noGrp="1"/>
          </p:cNvSpPr>
          <p:nvPr>
            <p:ph type="sldNum" sz="quarter" idx="5"/>
          </p:nvPr>
        </p:nvSpPr>
        <p:spPr/>
        <p:txBody>
          <a:bodyPr/>
          <a:lstStyle/>
          <a:p>
            <a:fld id="{3EC5DA77-085D-EB4F-BF20-D79ABAABD907}" type="slidenum">
              <a:rPr lang="en-US" smtClean="0"/>
              <a:t>7</a:t>
            </a:fld>
            <a:endParaRPr lang="en-US"/>
          </a:p>
        </p:txBody>
      </p:sp>
    </p:spTree>
    <p:extLst>
      <p:ext uri="{BB962C8B-B14F-4D97-AF65-F5344CB8AC3E}">
        <p14:creationId xmlns:p14="http://schemas.microsoft.com/office/powerpoint/2010/main" val="205798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increase of reduce the scenarios </a:t>
            </a:r>
          </a:p>
        </p:txBody>
      </p:sp>
      <p:sp>
        <p:nvSpPr>
          <p:cNvPr id="4" name="Slide Number Placeholder 3"/>
          <p:cNvSpPr>
            <a:spLocks noGrp="1"/>
          </p:cNvSpPr>
          <p:nvPr>
            <p:ph type="sldNum" sz="quarter" idx="5"/>
          </p:nvPr>
        </p:nvSpPr>
        <p:spPr/>
        <p:txBody>
          <a:bodyPr/>
          <a:lstStyle/>
          <a:p>
            <a:fld id="{BE8DB677-29B6-4045-8A2E-7864C44696C1}" type="slidenum">
              <a:rPr lang="en-GB" smtClean="0"/>
              <a:t>8</a:t>
            </a:fld>
            <a:endParaRPr lang="en-GB"/>
          </a:p>
        </p:txBody>
      </p:sp>
    </p:spTree>
    <p:extLst>
      <p:ext uri="{BB962C8B-B14F-4D97-AF65-F5344CB8AC3E}">
        <p14:creationId xmlns:p14="http://schemas.microsoft.com/office/powerpoint/2010/main" val="191889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8DB677-29B6-4045-8A2E-7864C44696C1}" type="slidenum">
              <a:rPr lang="en-GB" smtClean="0"/>
              <a:t>9</a:t>
            </a:fld>
            <a:endParaRPr lang="en-GB"/>
          </a:p>
        </p:txBody>
      </p:sp>
    </p:spTree>
    <p:extLst>
      <p:ext uri="{BB962C8B-B14F-4D97-AF65-F5344CB8AC3E}">
        <p14:creationId xmlns:p14="http://schemas.microsoft.com/office/powerpoint/2010/main" val="327139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2AA4-FBE1-764A-8C63-95691982B2B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458F385-0CDE-204E-83AA-315A68FCB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F2E2971-BAD8-7F45-940F-B69B12544337}"/>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5" name="Footer Placeholder 4">
            <a:extLst>
              <a:ext uri="{FF2B5EF4-FFF2-40B4-BE49-F238E27FC236}">
                <a16:creationId xmlns:a16="http://schemas.microsoft.com/office/drawing/2014/main" id="{5A8902F3-0B04-0443-8FFF-E9E96B2667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97231-FBBD-0A4A-9A95-1A814874353E}"/>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474896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E0704-5461-2241-8017-8E29728E90E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8A56674-A68B-2847-81D0-B07FD3098D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10B286-E3F5-7A49-8C8F-450C9DC7CCAB}"/>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5" name="Footer Placeholder 4">
            <a:extLst>
              <a:ext uri="{FF2B5EF4-FFF2-40B4-BE49-F238E27FC236}">
                <a16:creationId xmlns:a16="http://schemas.microsoft.com/office/drawing/2014/main" id="{D3E74EBE-04FF-7D4D-9024-49BAAAF47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FBA892-17A1-EA47-909B-4988AFF6BCE4}"/>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251054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8F28DE-E648-E947-9558-F71EBFDE952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BD7A7F3-08D8-A842-A7B4-B3086DB750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44414FA-7873-EE47-867A-2C632824C1C2}"/>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5" name="Footer Placeholder 4">
            <a:extLst>
              <a:ext uri="{FF2B5EF4-FFF2-40B4-BE49-F238E27FC236}">
                <a16:creationId xmlns:a16="http://schemas.microsoft.com/office/drawing/2014/main" id="{600A0C22-0C4D-3B4C-B5EC-24EDDE5A39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15DC8C-F571-0549-A423-85DC8F1930A9}"/>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18188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497842-FE20-44AC-9C2A-7DD3F29333F2}"/>
              </a:ext>
            </a:extLst>
          </p:cNvPr>
          <p:cNvSpPr>
            <a:spLocks noGrp="1"/>
          </p:cNvSpPr>
          <p:nvPr>
            <p:ph type="sldNum" sz="quarter" idx="10"/>
          </p:nvPr>
        </p:nvSpPr>
        <p:spPr/>
        <p:txBody>
          <a:bodyPr/>
          <a:lstStyle/>
          <a:p>
            <a:r>
              <a:rPr lang="en-GB"/>
              <a:t>Slide </a:t>
            </a:r>
            <a:fld id="{F32A6194-ABE5-4490-B429-A7694EEB9488}" type="slidenum">
              <a:rPr lang="en-GB" smtClean="0"/>
              <a:pPr/>
              <a:t>‹#›</a:t>
            </a:fld>
            <a:endParaRPr lang="en-GB" dirty="0"/>
          </a:p>
        </p:txBody>
      </p:sp>
    </p:spTree>
    <p:extLst>
      <p:ext uri="{BB962C8B-B14F-4D97-AF65-F5344CB8AC3E}">
        <p14:creationId xmlns:p14="http://schemas.microsoft.com/office/powerpoint/2010/main" val="977189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4524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08403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7646-8D15-DF4A-B5E2-FF609556D7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10E890-390B-C043-AFC5-FD82764CC8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A2E11A-5B11-D646-8489-CE8702376FEC}"/>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5" name="Footer Placeholder 4">
            <a:extLst>
              <a:ext uri="{FF2B5EF4-FFF2-40B4-BE49-F238E27FC236}">
                <a16:creationId xmlns:a16="http://schemas.microsoft.com/office/drawing/2014/main" id="{4B024554-0CDD-6045-BF34-C7D71DF241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2890C1-3C09-4F43-8A65-CC13C104A6AC}"/>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32764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539C-35B8-E443-AA0D-2EF4500709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958B215-5D16-8B45-8F52-6ABA7EB48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CF3EFE1-4AAC-A94E-A03A-86DCDA27F02C}"/>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5" name="Footer Placeholder 4">
            <a:extLst>
              <a:ext uri="{FF2B5EF4-FFF2-40B4-BE49-F238E27FC236}">
                <a16:creationId xmlns:a16="http://schemas.microsoft.com/office/drawing/2014/main" id="{3C5A155D-1314-4C4C-BD0C-3107DECA72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B30DFE-FC0F-5E4F-ADB5-5FACE17E9857}"/>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35485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4B43-19E5-3141-AAE9-AAA9BADF7E3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9727AF6-4284-3948-BE49-E9916C6758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74B9E1B-EF61-BC4E-A680-BB4E60A993F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86BA610-5D96-3E40-BFE2-FB8411375A0A}"/>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6" name="Footer Placeholder 5">
            <a:extLst>
              <a:ext uri="{FF2B5EF4-FFF2-40B4-BE49-F238E27FC236}">
                <a16:creationId xmlns:a16="http://schemas.microsoft.com/office/drawing/2014/main" id="{55F8D7A9-1307-FC41-B02B-A62D5E804D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FF3D19-922B-3D4E-9505-41D864021043}"/>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98353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F5EE-5313-484E-80D1-55EEFF7493A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04A4E10-A51B-8F41-A00C-87E7574A9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8B59D2-E3ED-A049-816E-3322BA483F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490F4F3-5666-7A4F-81CC-5A648E75B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ACC434-5498-AB4C-904D-06F45419D6A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0F21EF6-1FFF-2F49-929B-486ECE2526A2}"/>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8" name="Footer Placeholder 7">
            <a:extLst>
              <a:ext uri="{FF2B5EF4-FFF2-40B4-BE49-F238E27FC236}">
                <a16:creationId xmlns:a16="http://schemas.microsoft.com/office/drawing/2014/main" id="{3750F1FF-B6A8-5B4F-B4CF-F9396F0F7A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10EDA5-B806-0949-89E1-B4F3DC851F1B}"/>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368256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7CD8-5989-6243-BF7B-6B648C719BC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33F4E11-C57F-B743-88F0-EF4BA39517D8}"/>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4" name="Footer Placeholder 3">
            <a:extLst>
              <a:ext uri="{FF2B5EF4-FFF2-40B4-BE49-F238E27FC236}">
                <a16:creationId xmlns:a16="http://schemas.microsoft.com/office/drawing/2014/main" id="{968BC88A-D968-2F4C-A5A9-C6362194F4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55FECA-C98D-D64F-BC7A-44B14347D24D}"/>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89443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EC4F4-B5D8-FA4F-8826-8A98330BAB4E}"/>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3" name="Footer Placeholder 2">
            <a:extLst>
              <a:ext uri="{FF2B5EF4-FFF2-40B4-BE49-F238E27FC236}">
                <a16:creationId xmlns:a16="http://schemas.microsoft.com/office/drawing/2014/main" id="{3B042A6C-ACCC-AA47-85CE-24CE4D4642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B46DA4-3FA3-B941-B14C-B02798BA5711}"/>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66206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F90B-4811-8148-8AE6-D643A51C69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4696B40-9525-424E-B65B-05776BF5B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C4B286B-2F34-1F4D-A74D-577A66C45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1D7CA4-6438-A54F-A411-6E656D47FECA}"/>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6" name="Footer Placeholder 5">
            <a:extLst>
              <a:ext uri="{FF2B5EF4-FFF2-40B4-BE49-F238E27FC236}">
                <a16:creationId xmlns:a16="http://schemas.microsoft.com/office/drawing/2014/main" id="{AA4DB53A-A65C-D740-AF65-682DC59244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0A16D7-6A99-1143-A0B2-67C004F0E2A0}"/>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84335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7CD8-717A-BC44-A43A-84C9DD3D87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DFA6438-BF6A-3742-99E8-A42E6C519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A8FA24-485A-8145-99C3-19A2168C7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988506-17B7-A04F-942C-234F262E02DA}"/>
              </a:ext>
            </a:extLst>
          </p:cNvPr>
          <p:cNvSpPr>
            <a:spLocks noGrp="1"/>
          </p:cNvSpPr>
          <p:nvPr>
            <p:ph type="dt" sz="half" idx="10"/>
          </p:nvPr>
        </p:nvSpPr>
        <p:spPr/>
        <p:txBody>
          <a:bodyPr/>
          <a:lstStyle/>
          <a:p>
            <a:fld id="{9D2FCD7C-95E9-D745-877C-098E35B554A8}" type="datetimeFigureOut">
              <a:rPr lang="en-GB" smtClean="0"/>
              <a:t>26/05/2022</a:t>
            </a:fld>
            <a:endParaRPr lang="en-GB"/>
          </a:p>
        </p:txBody>
      </p:sp>
      <p:sp>
        <p:nvSpPr>
          <p:cNvPr id="6" name="Footer Placeholder 5">
            <a:extLst>
              <a:ext uri="{FF2B5EF4-FFF2-40B4-BE49-F238E27FC236}">
                <a16:creationId xmlns:a16="http://schemas.microsoft.com/office/drawing/2014/main" id="{9E2E7C95-D755-8F48-8012-067BC95C58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500300-69FE-2C4E-A4BB-1C7C39163401}"/>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15505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E63FE-1E17-E84E-8E50-1514FEA1F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D9D767C-0735-1148-BFD9-04B28AE41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6B0215-1D84-0D43-A65D-6771DE678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FCD7C-95E9-D745-877C-098E35B554A8}" type="datetimeFigureOut">
              <a:rPr lang="en-GB" smtClean="0"/>
              <a:t>26/05/2022</a:t>
            </a:fld>
            <a:endParaRPr lang="en-GB"/>
          </a:p>
        </p:txBody>
      </p:sp>
      <p:sp>
        <p:nvSpPr>
          <p:cNvPr id="5" name="Footer Placeholder 4">
            <a:extLst>
              <a:ext uri="{FF2B5EF4-FFF2-40B4-BE49-F238E27FC236}">
                <a16:creationId xmlns:a16="http://schemas.microsoft.com/office/drawing/2014/main" id="{224DF312-E61F-4A46-AE97-4B16C5D4B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11491D-C5E8-354E-ACA0-2E3BE3650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32F1B-985C-2C40-A5CB-B62C5DB423FF}" type="slidenum">
              <a:rPr lang="en-GB" smtClean="0"/>
              <a:t>‹#›</a:t>
            </a:fld>
            <a:endParaRPr lang="en-GB"/>
          </a:p>
        </p:txBody>
      </p:sp>
    </p:spTree>
    <p:extLst>
      <p:ext uri="{BB962C8B-B14F-4D97-AF65-F5344CB8AC3E}">
        <p14:creationId xmlns:p14="http://schemas.microsoft.com/office/powerpoint/2010/main" val="189208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7578F6DB-2361-C479-70B5-1828347E8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16" y="5777915"/>
            <a:ext cx="915509" cy="915509"/>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18AF5E93-13E8-05F6-936C-9490A8717038}"/>
              </a:ext>
            </a:extLst>
          </p:cNvPr>
          <p:cNvPicPr>
            <a:picLocks noChangeAspect="1"/>
          </p:cNvPicPr>
          <p:nvPr/>
        </p:nvPicPr>
        <p:blipFill>
          <a:blip r:embed="rId4"/>
          <a:stretch>
            <a:fillRect/>
          </a:stretch>
        </p:blipFill>
        <p:spPr>
          <a:xfrm>
            <a:off x="0" y="0"/>
            <a:ext cx="12192000" cy="6858000"/>
          </a:xfrm>
          <a:prstGeom prst="rect">
            <a:avLst/>
          </a:prstGeom>
        </p:spPr>
      </p:pic>
      <p:pic>
        <p:nvPicPr>
          <p:cNvPr id="13" name="Picture 12" descr="Logo&#10;&#10;Description automatically generated">
            <a:extLst>
              <a:ext uri="{FF2B5EF4-FFF2-40B4-BE49-F238E27FC236}">
                <a16:creationId xmlns:a16="http://schemas.microsoft.com/office/drawing/2014/main" id="{E7E5904C-FBAE-E398-93AF-127FBB1B7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3096512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suit holding a bow and arrow&#10;&#10;Description automatically generated with medium confidence">
            <a:extLst>
              <a:ext uri="{FF2B5EF4-FFF2-40B4-BE49-F238E27FC236}">
                <a16:creationId xmlns:a16="http://schemas.microsoft.com/office/drawing/2014/main" id="{3640A627-7CEE-B41E-28B2-7B151533860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Logo&#10;&#10;Description automatically generated">
            <a:extLst>
              <a:ext uri="{FF2B5EF4-FFF2-40B4-BE49-F238E27FC236}">
                <a16:creationId xmlns:a16="http://schemas.microsoft.com/office/drawing/2014/main" id="{E90FBEE2-842E-D236-0DB1-594F1837E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42040563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DA4F-82B9-184B-949C-18B5A6AB6223}"/>
              </a:ext>
            </a:extLst>
          </p:cNvPr>
          <p:cNvSpPr>
            <a:spLocks noGrp="1"/>
          </p:cNvSpPr>
          <p:nvPr>
            <p:ph type="title"/>
          </p:nvPr>
        </p:nvSpPr>
        <p:spPr/>
        <p:txBody>
          <a:bodyPr/>
          <a:lstStyle/>
          <a:p>
            <a:r>
              <a:rPr lang="en-GB" b="1" dirty="0">
                <a:solidFill>
                  <a:srgbClr val="3B7B35"/>
                </a:solidFill>
                <a:latin typeface="Glacial Indifference" pitchFamily="2" charset="0"/>
              </a:rPr>
              <a:t>Scenario 2: Incident on the Bus </a:t>
            </a:r>
          </a:p>
        </p:txBody>
      </p:sp>
      <p:sp>
        <p:nvSpPr>
          <p:cNvPr id="3" name="Content Placeholder 2">
            <a:extLst>
              <a:ext uri="{FF2B5EF4-FFF2-40B4-BE49-F238E27FC236}">
                <a16:creationId xmlns:a16="http://schemas.microsoft.com/office/drawing/2014/main" id="{D492DBA8-FF71-2746-866A-73D038751DB4}"/>
              </a:ext>
            </a:extLst>
          </p:cNvPr>
          <p:cNvSpPr>
            <a:spLocks noGrp="1"/>
          </p:cNvSpPr>
          <p:nvPr>
            <p:ph idx="1"/>
          </p:nvPr>
        </p:nvSpPr>
        <p:spPr/>
        <p:txBody>
          <a:bodyPr>
            <a:normAutofit fontScale="92500" lnSpcReduction="10000"/>
          </a:bodyPr>
          <a:lstStyle/>
          <a:p>
            <a:pPr marL="0" indent="0">
              <a:buNone/>
            </a:pPr>
            <a:r>
              <a:rPr lang="en-GB" i="1" dirty="0">
                <a:latin typeface="Glacial Indifference" pitchFamily="2" charset="0"/>
              </a:rPr>
              <a:t>You’re on the bus and you witness a Muslim woman wearing Hijab (head covering) being verbally abused. What will you do? </a:t>
            </a:r>
          </a:p>
          <a:p>
            <a:pPr marL="0" indent="0">
              <a:buNone/>
            </a:pPr>
            <a:endParaRPr lang="en-GB" dirty="0">
              <a:latin typeface="Glacial Indifference" pitchFamily="2" charset="0"/>
            </a:endParaRPr>
          </a:p>
          <a:p>
            <a:r>
              <a:rPr lang="en-GB" b="1" dirty="0">
                <a:solidFill>
                  <a:srgbClr val="3B7B35"/>
                </a:solidFill>
                <a:latin typeface="Glacial Indifference" pitchFamily="2" charset="0"/>
              </a:rPr>
              <a:t>Approach the victim </a:t>
            </a:r>
            <a:r>
              <a:rPr lang="en-GB" dirty="0">
                <a:latin typeface="Glacial Indifference" pitchFamily="2" charset="0"/>
              </a:rPr>
              <a:t>and have a generic random conversation with her to deflect from abuser. </a:t>
            </a:r>
          </a:p>
          <a:p>
            <a:r>
              <a:rPr lang="en-GB" b="1" dirty="0">
                <a:solidFill>
                  <a:srgbClr val="3B7B35"/>
                </a:solidFill>
                <a:latin typeface="Glacial Indifference" pitchFamily="2" charset="0"/>
              </a:rPr>
              <a:t>Do not engage abuser</a:t>
            </a:r>
            <a:r>
              <a:rPr lang="en-GB" dirty="0">
                <a:latin typeface="Glacial Indifference" pitchFamily="2" charset="0"/>
              </a:rPr>
              <a:t> because they may turn their hate towards you. </a:t>
            </a:r>
          </a:p>
          <a:p>
            <a:r>
              <a:rPr lang="en-GB" b="1" dirty="0">
                <a:solidFill>
                  <a:srgbClr val="3B7B35"/>
                </a:solidFill>
                <a:latin typeface="Glacial Indifference" pitchFamily="2" charset="0"/>
              </a:rPr>
              <a:t>Inform the bus driver</a:t>
            </a:r>
            <a:r>
              <a:rPr lang="en-GB" dirty="0">
                <a:latin typeface="Glacial Indifference" pitchFamily="2" charset="0"/>
              </a:rPr>
              <a:t>. </a:t>
            </a:r>
          </a:p>
          <a:p>
            <a:r>
              <a:rPr lang="en-GB" b="1" dirty="0">
                <a:solidFill>
                  <a:srgbClr val="3B7B35"/>
                </a:solidFill>
                <a:latin typeface="Glacial Indifference" pitchFamily="2" charset="0"/>
              </a:rPr>
              <a:t>Call the police </a:t>
            </a:r>
            <a:r>
              <a:rPr lang="en-GB" dirty="0">
                <a:latin typeface="Glacial Indifference" pitchFamily="2" charset="0"/>
              </a:rPr>
              <a:t>and report as an </a:t>
            </a:r>
            <a:r>
              <a:rPr lang="en-GB" b="1" dirty="0">
                <a:solidFill>
                  <a:schemeClr val="accent6">
                    <a:lumMod val="75000"/>
                  </a:schemeClr>
                </a:solidFill>
                <a:latin typeface="Glacial Indifference" pitchFamily="2" charset="0"/>
              </a:rPr>
              <a:t>Islamophobic</a:t>
            </a:r>
            <a:r>
              <a:rPr lang="en-GB" dirty="0">
                <a:latin typeface="Glacial Indifference" pitchFamily="2" charset="0"/>
              </a:rPr>
              <a:t> </a:t>
            </a:r>
            <a:r>
              <a:rPr lang="en-GB" b="1" dirty="0">
                <a:solidFill>
                  <a:srgbClr val="3B7B35"/>
                </a:solidFill>
                <a:latin typeface="Glacial Indifference" pitchFamily="2" charset="0"/>
              </a:rPr>
              <a:t>hate crime</a:t>
            </a:r>
            <a:r>
              <a:rPr lang="en-GB" dirty="0">
                <a:latin typeface="Glacial Indifference" pitchFamily="2" charset="0"/>
              </a:rPr>
              <a:t>. </a:t>
            </a:r>
          </a:p>
          <a:p>
            <a:r>
              <a:rPr lang="en-GB" b="1" dirty="0">
                <a:solidFill>
                  <a:srgbClr val="3B7B35"/>
                </a:solidFill>
                <a:latin typeface="Glacial Indifference" pitchFamily="2" charset="0"/>
              </a:rPr>
              <a:t>Record incident </a:t>
            </a:r>
            <a:r>
              <a:rPr lang="en-GB" dirty="0">
                <a:latin typeface="Glacial Indifference" pitchFamily="2" charset="0"/>
              </a:rPr>
              <a:t>on your phone for police evidence. </a:t>
            </a:r>
          </a:p>
          <a:p>
            <a:r>
              <a:rPr lang="en-GB" b="1" dirty="0">
                <a:solidFill>
                  <a:srgbClr val="3B7B35"/>
                </a:solidFill>
                <a:latin typeface="Glacial Indifference" pitchFamily="2" charset="0"/>
              </a:rPr>
              <a:t>Avoid physical confrontation</a:t>
            </a:r>
            <a:r>
              <a:rPr lang="en-GB" dirty="0">
                <a:latin typeface="Glacial Indifference" pitchFamily="2" charset="0"/>
              </a:rPr>
              <a:t>. </a:t>
            </a:r>
          </a:p>
          <a:p>
            <a:pPr marL="0" indent="0">
              <a:buNone/>
            </a:pPr>
            <a:endParaRPr lang="en-GB" dirty="0">
              <a:latin typeface="Glacial Indifference" pitchFamily="2" charset="0"/>
            </a:endParaRPr>
          </a:p>
          <a:p>
            <a:pPr marL="0" indent="0">
              <a:buNone/>
            </a:pPr>
            <a:endParaRPr lang="en-GB" dirty="0">
              <a:latin typeface="Glacial Indifference" pitchFamily="2"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65A47E7C-8626-34CF-49A1-C44BF0EE7E20}"/>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B366595D-608D-E40C-0853-8CF5DE015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8866837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6986-5440-4547-8140-CB2B0D58789D}"/>
              </a:ext>
            </a:extLst>
          </p:cNvPr>
          <p:cNvSpPr>
            <a:spLocks noGrp="1"/>
          </p:cNvSpPr>
          <p:nvPr>
            <p:ph type="title"/>
          </p:nvPr>
        </p:nvSpPr>
        <p:spPr/>
        <p:txBody>
          <a:bodyPr/>
          <a:lstStyle/>
          <a:p>
            <a:r>
              <a:rPr lang="en-GB" b="1" dirty="0">
                <a:solidFill>
                  <a:srgbClr val="3B7B35"/>
                </a:solidFill>
                <a:latin typeface="Glacial Indifference" pitchFamily="2" charset="0"/>
              </a:rPr>
              <a:t>Scenario 3: Child Bullying</a:t>
            </a:r>
          </a:p>
        </p:txBody>
      </p:sp>
      <p:sp>
        <p:nvSpPr>
          <p:cNvPr id="3" name="Content Placeholder 2">
            <a:extLst>
              <a:ext uri="{FF2B5EF4-FFF2-40B4-BE49-F238E27FC236}">
                <a16:creationId xmlns:a16="http://schemas.microsoft.com/office/drawing/2014/main" id="{D4B13E34-F333-8940-AAC9-1752610014C8}"/>
              </a:ext>
            </a:extLst>
          </p:cNvPr>
          <p:cNvSpPr>
            <a:spLocks noGrp="1"/>
          </p:cNvSpPr>
          <p:nvPr>
            <p:ph idx="1"/>
          </p:nvPr>
        </p:nvSpPr>
        <p:spPr/>
        <p:txBody>
          <a:bodyPr>
            <a:normAutofit fontScale="92500" lnSpcReduction="10000"/>
          </a:bodyPr>
          <a:lstStyle/>
          <a:p>
            <a:pPr marL="0" indent="0">
              <a:buNone/>
            </a:pPr>
            <a:r>
              <a:rPr lang="en-GB" i="1" dirty="0">
                <a:latin typeface="Glacial Indifference" pitchFamily="2" charset="0"/>
              </a:rPr>
              <a:t>Your child tells you that their Muslim friend is being bullied at school; some kids are calling the child a ‘terrorist’. What will you do?    </a:t>
            </a:r>
          </a:p>
          <a:p>
            <a:pPr marL="0" indent="0">
              <a:buNone/>
            </a:pPr>
            <a:endParaRPr lang="en-GB" dirty="0">
              <a:latin typeface="Glacial Indifference" pitchFamily="2" charset="0"/>
            </a:endParaRPr>
          </a:p>
          <a:p>
            <a:r>
              <a:rPr lang="en-GB" dirty="0">
                <a:latin typeface="Glacial Indifference" pitchFamily="2" charset="0"/>
              </a:rPr>
              <a:t>Make them </a:t>
            </a:r>
            <a:r>
              <a:rPr lang="en-GB" b="1" dirty="0">
                <a:solidFill>
                  <a:srgbClr val="3B7B35"/>
                </a:solidFill>
                <a:latin typeface="Glacial Indifference" pitchFamily="2" charset="0"/>
              </a:rPr>
              <a:t>aware of support </a:t>
            </a:r>
            <a:r>
              <a:rPr lang="en-GB" dirty="0">
                <a:latin typeface="Glacial Indifference" pitchFamily="2" charset="0"/>
              </a:rPr>
              <a:t>available, e.g. </a:t>
            </a:r>
            <a:r>
              <a:rPr lang="en-GB" dirty="0" err="1">
                <a:latin typeface="Glacial Indifference" pitchFamily="2" charset="0"/>
              </a:rPr>
              <a:t>childline</a:t>
            </a:r>
            <a:r>
              <a:rPr lang="en-GB" dirty="0">
                <a:latin typeface="Glacial Indifference" pitchFamily="2" charset="0"/>
              </a:rPr>
              <a:t> </a:t>
            </a:r>
          </a:p>
          <a:p>
            <a:r>
              <a:rPr lang="en-GB" b="1" dirty="0">
                <a:solidFill>
                  <a:srgbClr val="3B7B35"/>
                </a:solidFill>
                <a:latin typeface="Glacial Indifference" pitchFamily="2" charset="0"/>
              </a:rPr>
              <a:t>Express support </a:t>
            </a:r>
            <a:r>
              <a:rPr lang="en-GB" dirty="0">
                <a:latin typeface="Glacial Indifference" pitchFamily="2" charset="0"/>
              </a:rPr>
              <a:t>to the parent</a:t>
            </a:r>
          </a:p>
          <a:p>
            <a:r>
              <a:rPr lang="en-GB" b="1" dirty="0">
                <a:solidFill>
                  <a:srgbClr val="3B7B35"/>
                </a:solidFill>
                <a:latin typeface="Glacial Indifference" pitchFamily="2" charset="0"/>
              </a:rPr>
              <a:t>Raise your concern with the school</a:t>
            </a:r>
            <a:r>
              <a:rPr lang="en-GB" dirty="0">
                <a:latin typeface="Glacial Indifference" pitchFamily="2" charset="0"/>
              </a:rPr>
              <a:t>, take a look at their anti-bullying policies  </a:t>
            </a:r>
          </a:p>
          <a:p>
            <a:r>
              <a:rPr lang="en-GB" dirty="0">
                <a:latin typeface="Glacial Indifference" pitchFamily="2" charset="0"/>
              </a:rPr>
              <a:t>Encourage </a:t>
            </a:r>
            <a:r>
              <a:rPr lang="en-GB" b="1" dirty="0">
                <a:solidFill>
                  <a:srgbClr val="3B7B35"/>
                </a:solidFill>
                <a:latin typeface="Glacial Indifference" pitchFamily="2" charset="0"/>
              </a:rPr>
              <a:t>school to address Islamophobia </a:t>
            </a:r>
            <a:r>
              <a:rPr lang="en-GB" dirty="0">
                <a:latin typeface="Glacial Indifference" pitchFamily="2" charset="0"/>
              </a:rPr>
              <a:t>in an assembly and curriculum </a:t>
            </a:r>
          </a:p>
          <a:p>
            <a:r>
              <a:rPr lang="en-GB" dirty="0">
                <a:latin typeface="Glacial Indifference" pitchFamily="2" charset="0"/>
              </a:rPr>
              <a:t>Encourage </a:t>
            </a:r>
            <a:r>
              <a:rPr lang="en-GB" b="1" dirty="0">
                <a:solidFill>
                  <a:srgbClr val="3B7B35"/>
                </a:solidFill>
                <a:latin typeface="Glacial Indifference" pitchFamily="2" charset="0"/>
              </a:rPr>
              <a:t>Islam awareness in Religious Education syllabus </a:t>
            </a:r>
          </a:p>
        </p:txBody>
      </p:sp>
      <p:pic>
        <p:nvPicPr>
          <p:cNvPr id="5" name="Picture 4" descr="Graphical user interface, text, application&#10;&#10;Description automatically generated">
            <a:extLst>
              <a:ext uri="{FF2B5EF4-FFF2-40B4-BE49-F238E27FC236}">
                <a16:creationId xmlns:a16="http://schemas.microsoft.com/office/drawing/2014/main" id="{D286EF6F-9043-1300-0DEF-B1D2EFA8B5AA}"/>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FAF0A679-5DD2-9A08-CE18-8631D3BC5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36280108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6986-5440-4547-8140-CB2B0D58789D}"/>
              </a:ext>
            </a:extLst>
          </p:cNvPr>
          <p:cNvSpPr>
            <a:spLocks noGrp="1"/>
          </p:cNvSpPr>
          <p:nvPr>
            <p:ph type="title"/>
          </p:nvPr>
        </p:nvSpPr>
        <p:spPr/>
        <p:txBody>
          <a:bodyPr/>
          <a:lstStyle/>
          <a:p>
            <a:r>
              <a:rPr lang="en-GB" b="1" dirty="0">
                <a:solidFill>
                  <a:srgbClr val="3B7B35"/>
                </a:solidFill>
                <a:latin typeface="Glacial Indifference" pitchFamily="2" charset="0"/>
              </a:rPr>
              <a:t>Scenario 4: Islamophobia in Politics</a:t>
            </a:r>
          </a:p>
        </p:txBody>
      </p:sp>
      <p:sp>
        <p:nvSpPr>
          <p:cNvPr id="3" name="Content Placeholder 2">
            <a:extLst>
              <a:ext uri="{FF2B5EF4-FFF2-40B4-BE49-F238E27FC236}">
                <a16:creationId xmlns:a16="http://schemas.microsoft.com/office/drawing/2014/main" id="{D4B13E34-F333-8940-AAC9-1752610014C8}"/>
              </a:ext>
            </a:extLst>
          </p:cNvPr>
          <p:cNvSpPr>
            <a:spLocks noGrp="1"/>
          </p:cNvSpPr>
          <p:nvPr>
            <p:ph idx="1"/>
          </p:nvPr>
        </p:nvSpPr>
        <p:spPr/>
        <p:txBody>
          <a:bodyPr>
            <a:normAutofit lnSpcReduction="10000"/>
          </a:bodyPr>
          <a:lstStyle/>
          <a:p>
            <a:pPr marL="0" indent="0">
              <a:buNone/>
            </a:pPr>
            <a:r>
              <a:rPr lang="en-GB" i="1" dirty="0"/>
              <a:t>A Prime minister makes derogatory remarks about Muslim women who wear Niqab. </a:t>
            </a:r>
            <a:r>
              <a:rPr lang="en-GB" i="1" dirty="0">
                <a:latin typeface="Glacial Indifference" pitchFamily="2" charset="0"/>
              </a:rPr>
              <a:t>What will you do? </a:t>
            </a:r>
            <a:endParaRPr lang="en-GB" i="1" dirty="0"/>
          </a:p>
          <a:p>
            <a:pPr marL="0" indent="0">
              <a:buNone/>
            </a:pPr>
            <a:endParaRPr lang="en-GB" dirty="0">
              <a:latin typeface="Glacial Indifference" pitchFamily="2" charset="0"/>
            </a:endParaRPr>
          </a:p>
          <a:p>
            <a:r>
              <a:rPr lang="en-GB" b="1" dirty="0">
                <a:solidFill>
                  <a:schemeClr val="accent6">
                    <a:lumMod val="75000"/>
                  </a:schemeClr>
                </a:solidFill>
                <a:latin typeface="Glacial Indifference" pitchFamily="2" charset="0"/>
              </a:rPr>
              <a:t>Write to your MP </a:t>
            </a:r>
            <a:r>
              <a:rPr lang="en-GB" dirty="0">
                <a:latin typeface="Glacial Indifference" pitchFamily="2" charset="0"/>
              </a:rPr>
              <a:t>expressing your dissatisfaction with the prime minister’s comments </a:t>
            </a:r>
          </a:p>
          <a:p>
            <a:r>
              <a:rPr lang="en-GB" b="1" dirty="0">
                <a:solidFill>
                  <a:srgbClr val="3B7B35"/>
                </a:solidFill>
                <a:latin typeface="Glacial Indifference" pitchFamily="2" charset="0"/>
              </a:rPr>
              <a:t>Express support </a:t>
            </a:r>
            <a:r>
              <a:rPr lang="en-GB" dirty="0">
                <a:latin typeface="Glacial Indifference" pitchFamily="2" charset="0"/>
              </a:rPr>
              <a:t>to Muslim neighbours / colleagues who may have been affected by comments</a:t>
            </a:r>
          </a:p>
          <a:p>
            <a:r>
              <a:rPr lang="en-GB" dirty="0">
                <a:latin typeface="Glacial Indifference" pitchFamily="2" charset="0"/>
              </a:rPr>
              <a:t>Social media is a </a:t>
            </a:r>
            <a:r>
              <a:rPr lang="en-GB" b="1" dirty="0">
                <a:solidFill>
                  <a:schemeClr val="accent6">
                    <a:lumMod val="75000"/>
                  </a:schemeClr>
                </a:solidFill>
                <a:latin typeface="Glacial Indifference" pitchFamily="2" charset="0"/>
              </a:rPr>
              <a:t>powerful tool for accountability </a:t>
            </a:r>
            <a:r>
              <a:rPr lang="en-GB" dirty="0">
                <a:latin typeface="Glacial Indifference" pitchFamily="2" charset="0"/>
              </a:rPr>
              <a:t>– take to twitter to make the prime minister aware how you felt about their comments </a:t>
            </a:r>
          </a:p>
        </p:txBody>
      </p:sp>
      <p:pic>
        <p:nvPicPr>
          <p:cNvPr id="7" name="Picture 6" descr="Graphical user interface, text, application&#10;&#10;Description automatically generated">
            <a:extLst>
              <a:ext uri="{FF2B5EF4-FFF2-40B4-BE49-F238E27FC236}">
                <a16:creationId xmlns:a16="http://schemas.microsoft.com/office/drawing/2014/main" id="{65F32AC3-B6D2-B8DC-E78A-84C87D45BC8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E3955B02-0DC2-6449-F4CA-51D3B69ED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14937278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6986-5440-4547-8140-CB2B0D58789D}"/>
              </a:ext>
            </a:extLst>
          </p:cNvPr>
          <p:cNvSpPr>
            <a:spLocks noGrp="1"/>
          </p:cNvSpPr>
          <p:nvPr>
            <p:ph type="title"/>
          </p:nvPr>
        </p:nvSpPr>
        <p:spPr/>
        <p:txBody>
          <a:bodyPr/>
          <a:lstStyle/>
          <a:p>
            <a:r>
              <a:rPr lang="en-GB" b="1" dirty="0">
                <a:solidFill>
                  <a:srgbClr val="3B7B35"/>
                </a:solidFill>
                <a:latin typeface="Glacial Indifference" pitchFamily="2" charset="0"/>
              </a:rPr>
              <a:t>Scenario 5: Employment discrimination</a:t>
            </a:r>
          </a:p>
        </p:txBody>
      </p:sp>
      <p:sp>
        <p:nvSpPr>
          <p:cNvPr id="3" name="Content Placeholder 2">
            <a:extLst>
              <a:ext uri="{FF2B5EF4-FFF2-40B4-BE49-F238E27FC236}">
                <a16:creationId xmlns:a16="http://schemas.microsoft.com/office/drawing/2014/main" id="{D4B13E34-F333-8940-AAC9-1752610014C8}"/>
              </a:ext>
            </a:extLst>
          </p:cNvPr>
          <p:cNvSpPr>
            <a:spLocks noGrp="1"/>
          </p:cNvSpPr>
          <p:nvPr>
            <p:ph idx="1"/>
          </p:nvPr>
        </p:nvSpPr>
        <p:spPr/>
        <p:txBody>
          <a:bodyPr>
            <a:normAutofit fontScale="92500" lnSpcReduction="20000"/>
          </a:bodyPr>
          <a:lstStyle/>
          <a:p>
            <a:pPr marL="0" indent="0">
              <a:buNone/>
            </a:pPr>
            <a:r>
              <a:rPr lang="en-GB" i="1" dirty="0">
                <a:latin typeface="Glacial Indifference" pitchFamily="2" charset="0"/>
              </a:rPr>
              <a:t>A colleague at work feels like they are being discriminated at work because of their Muslim faith. You also have heard inappropriate remarks made about this colleagues faith in their absence. What will you do?</a:t>
            </a:r>
          </a:p>
          <a:p>
            <a:pPr marL="0" indent="0">
              <a:buNone/>
            </a:pPr>
            <a:endParaRPr lang="en-GB" dirty="0">
              <a:latin typeface="Glacial Indifference" pitchFamily="2" charset="0"/>
            </a:endParaRPr>
          </a:p>
          <a:p>
            <a:r>
              <a:rPr lang="en-GB" dirty="0">
                <a:latin typeface="Glacial Indifference" pitchFamily="2" charset="0"/>
              </a:rPr>
              <a:t>Make them </a:t>
            </a:r>
            <a:r>
              <a:rPr lang="en-GB" b="1" dirty="0">
                <a:solidFill>
                  <a:srgbClr val="3B7B35"/>
                </a:solidFill>
                <a:latin typeface="Glacial Indifference" pitchFamily="2" charset="0"/>
              </a:rPr>
              <a:t>aware of support </a:t>
            </a:r>
            <a:r>
              <a:rPr lang="en-GB" dirty="0">
                <a:latin typeface="Glacial Indifference" pitchFamily="2" charset="0"/>
              </a:rPr>
              <a:t>available, e.g. Islamophobia Response Unit which assists Muslims who have been affected by discrimination</a:t>
            </a:r>
          </a:p>
          <a:p>
            <a:r>
              <a:rPr lang="en-GB" b="1" dirty="0">
                <a:solidFill>
                  <a:srgbClr val="3B7B35"/>
                </a:solidFill>
                <a:latin typeface="Glacial Indifference" pitchFamily="2" charset="0"/>
              </a:rPr>
              <a:t>Express support </a:t>
            </a:r>
            <a:r>
              <a:rPr lang="en-GB" dirty="0">
                <a:latin typeface="Glacial Indifference" pitchFamily="2" charset="0"/>
              </a:rPr>
              <a:t>to the colleague and encourage them to speak to senior management/ Human Resources </a:t>
            </a:r>
          </a:p>
          <a:p>
            <a:r>
              <a:rPr lang="en-GB" dirty="0">
                <a:latin typeface="Glacial Indifference" pitchFamily="2" charset="0"/>
              </a:rPr>
              <a:t>Encourage </a:t>
            </a:r>
            <a:r>
              <a:rPr lang="en-GB" b="1" dirty="0">
                <a:solidFill>
                  <a:srgbClr val="3B7B35"/>
                </a:solidFill>
                <a:latin typeface="Glacial Indifference" pitchFamily="2" charset="0"/>
              </a:rPr>
              <a:t>the workplace to address Islamophobia </a:t>
            </a:r>
            <a:r>
              <a:rPr lang="en-GB" dirty="0">
                <a:latin typeface="Glacial Indifference" pitchFamily="2" charset="0"/>
              </a:rPr>
              <a:t>via training sessions</a:t>
            </a:r>
          </a:p>
          <a:p>
            <a:r>
              <a:rPr lang="en-GB" dirty="0">
                <a:latin typeface="Glacial Indifference" pitchFamily="2" charset="0"/>
              </a:rPr>
              <a:t>Speak out against any Islamophobic remarks and address ignorance or hate </a:t>
            </a:r>
          </a:p>
        </p:txBody>
      </p:sp>
      <p:pic>
        <p:nvPicPr>
          <p:cNvPr id="5" name="Picture 4" descr="Graphical user interface, text, application&#10;&#10;Description automatically generated">
            <a:extLst>
              <a:ext uri="{FF2B5EF4-FFF2-40B4-BE49-F238E27FC236}">
                <a16:creationId xmlns:a16="http://schemas.microsoft.com/office/drawing/2014/main" id="{7548A230-6C8F-4B2C-03A9-FB9E38420AA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94AAEE4E-BD90-C9A8-3F41-2FBEED1C5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106267171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2">
            <a:extLst>
              <a:ext uri="{FF2B5EF4-FFF2-40B4-BE49-F238E27FC236}">
                <a16:creationId xmlns:a16="http://schemas.microsoft.com/office/drawing/2014/main" id="{1E82DA96-70CE-D84A-8FCA-2D7FA0776DDF}"/>
              </a:ext>
            </a:extLst>
          </p:cNvPr>
          <p:cNvSpPr txBox="1">
            <a:spLocks noChangeArrowheads="1"/>
          </p:cNvSpPr>
          <p:nvPr/>
        </p:nvSpPr>
        <p:spPr bwMode="auto">
          <a:xfrm>
            <a:off x="566738" y="1581150"/>
            <a:ext cx="658336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dirty="0">
                <a:latin typeface="Cambria" panose="02040503050406030204" pitchFamily="18" charset="0"/>
              </a:rPr>
              <a:t>Tell any member of staff</a:t>
            </a:r>
          </a:p>
          <a:p>
            <a:pPr eaLnBrk="1" hangingPunct="1">
              <a:lnSpc>
                <a:spcPct val="100000"/>
              </a:lnSpc>
              <a:spcBef>
                <a:spcPct val="0"/>
              </a:spcBef>
            </a:pPr>
            <a:r>
              <a:rPr lang="en-US" altLang="en-US" dirty="0">
                <a:latin typeface="Cambria" panose="02040503050406030204" pitchFamily="18" charset="0"/>
              </a:rPr>
              <a:t>Report to Police</a:t>
            </a:r>
          </a:p>
          <a:p>
            <a:pPr lvl="1" eaLnBrk="1" hangingPunct="1">
              <a:lnSpc>
                <a:spcPct val="100000"/>
              </a:lnSpc>
              <a:spcBef>
                <a:spcPct val="0"/>
              </a:spcBef>
              <a:buFont typeface="Wingdings" pitchFamily="2" charset="2"/>
              <a:buChar char="§"/>
            </a:pPr>
            <a:r>
              <a:rPr lang="en-US" altLang="en-US" sz="2800" dirty="0">
                <a:latin typeface="Cambria" panose="02040503050406030204" pitchFamily="18" charset="0"/>
              </a:rPr>
              <a:t>999 (Emergency)</a:t>
            </a:r>
          </a:p>
          <a:p>
            <a:pPr lvl="1" eaLnBrk="1" hangingPunct="1">
              <a:lnSpc>
                <a:spcPct val="100000"/>
              </a:lnSpc>
              <a:spcBef>
                <a:spcPct val="0"/>
              </a:spcBef>
              <a:buFont typeface="Wingdings" pitchFamily="2" charset="2"/>
              <a:buChar char="§"/>
            </a:pPr>
            <a:r>
              <a:rPr lang="en-US" altLang="en-US" sz="2800" dirty="0">
                <a:latin typeface="Cambria" panose="02040503050406030204" pitchFamily="18" charset="0"/>
              </a:rPr>
              <a:t>101 (Non-emergency)</a:t>
            </a:r>
          </a:p>
          <a:p>
            <a:pPr eaLnBrk="1" hangingPunct="1">
              <a:lnSpc>
                <a:spcPct val="100000"/>
              </a:lnSpc>
              <a:spcBef>
                <a:spcPct val="0"/>
              </a:spcBef>
            </a:pPr>
            <a:r>
              <a:rPr lang="en-US" altLang="en-US" dirty="0">
                <a:latin typeface="Cambria" panose="02040503050406030204" pitchFamily="18" charset="0"/>
              </a:rPr>
              <a:t>Contact Childline (0800 1111)</a:t>
            </a:r>
          </a:p>
          <a:p>
            <a:pPr>
              <a:lnSpc>
                <a:spcPct val="100000"/>
              </a:lnSpc>
              <a:spcBef>
                <a:spcPct val="0"/>
              </a:spcBef>
            </a:pPr>
            <a:r>
              <a:rPr lang="en-US" altLang="en-US" dirty="0">
                <a:latin typeface="Cambria" panose="02040503050406030204" pitchFamily="18" charset="0"/>
              </a:rPr>
              <a:t>Report to Islamophobia response unit (IRU) </a:t>
            </a:r>
            <a:r>
              <a:rPr lang="en-US" altLang="en-US" dirty="0" err="1">
                <a:latin typeface="Cambria" panose="02040503050406030204" pitchFamily="18" charset="0"/>
              </a:rPr>
              <a:t>www.theiru.org.uk</a:t>
            </a:r>
            <a:endParaRPr lang="en-US" altLang="en-US" dirty="0">
              <a:latin typeface="Cambria" panose="02040503050406030204" pitchFamily="18" charset="0"/>
            </a:endParaRPr>
          </a:p>
          <a:p>
            <a:pPr eaLnBrk="1" hangingPunct="1">
              <a:lnSpc>
                <a:spcPct val="100000"/>
              </a:lnSpc>
              <a:spcBef>
                <a:spcPct val="0"/>
              </a:spcBef>
            </a:pPr>
            <a:r>
              <a:rPr lang="en-US" altLang="en-US" dirty="0">
                <a:latin typeface="Cambria" panose="02040503050406030204" pitchFamily="18" charset="0"/>
              </a:rPr>
              <a:t>Visit  </a:t>
            </a:r>
            <a:r>
              <a:rPr lang="en-US" altLang="en-US" dirty="0" err="1">
                <a:latin typeface="Cambria" panose="02040503050406030204" pitchFamily="18" charset="0"/>
              </a:rPr>
              <a:t>www.stophateuk.org</a:t>
            </a:r>
            <a:r>
              <a:rPr lang="en-US" altLang="en-US" dirty="0">
                <a:latin typeface="Cambria" panose="02040503050406030204" pitchFamily="18" charset="0"/>
              </a:rPr>
              <a:t>/talk-to-us</a:t>
            </a:r>
          </a:p>
        </p:txBody>
      </p:sp>
      <p:sp>
        <p:nvSpPr>
          <p:cNvPr id="3" name="TextBox 2">
            <a:extLst>
              <a:ext uri="{FF2B5EF4-FFF2-40B4-BE49-F238E27FC236}">
                <a16:creationId xmlns:a16="http://schemas.microsoft.com/office/drawing/2014/main" id="{C480A079-749C-252F-D358-113FCD02196D}"/>
              </a:ext>
            </a:extLst>
          </p:cNvPr>
          <p:cNvSpPr txBox="1"/>
          <p:nvPr/>
        </p:nvSpPr>
        <p:spPr>
          <a:xfrm>
            <a:off x="1915063" y="310550"/>
            <a:ext cx="6297283" cy="1323439"/>
          </a:xfrm>
          <a:prstGeom prst="rect">
            <a:avLst/>
          </a:prstGeom>
          <a:noFill/>
        </p:spPr>
        <p:txBody>
          <a:bodyPr wrap="square" rtlCol="0">
            <a:spAutoFit/>
          </a:bodyPr>
          <a:lstStyle/>
          <a:p>
            <a:r>
              <a:rPr lang="en-GB" sz="4000" dirty="0"/>
              <a:t>What to do if you face Islamophobia?</a:t>
            </a:r>
          </a:p>
        </p:txBody>
      </p:sp>
      <p:pic>
        <p:nvPicPr>
          <p:cNvPr id="4" name="Picture 3" descr="A person with the hand on the face&#10;&#10;Description automatically generated with low confidence">
            <a:extLst>
              <a:ext uri="{FF2B5EF4-FFF2-40B4-BE49-F238E27FC236}">
                <a16:creationId xmlns:a16="http://schemas.microsoft.com/office/drawing/2014/main" id="{A2639CCC-2EE8-8AC1-8DAE-E6DECEB678D5}"/>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BD2454D9-4500-BED0-E6E1-D13BE1095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6" y="6178158"/>
            <a:ext cx="597555" cy="597555"/>
          </a:xfrm>
          <a:prstGeom prst="rect">
            <a:avLst/>
          </a:prstGeom>
        </p:spPr>
      </p:pic>
    </p:spTree>
    <p:extLst>
      <p:ext uri="{BB962C8B-B14F-4D97-AF65-F5344CB8AC3E}">
        <p14:creationId xmlns:p14="http://schemas.microsoft.com/office/powerpoint/2010/main" val="87157534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5" name="Text Placeholder 4">
            <a:extLst>
              <a:ext uri="{FF2B5EF4-FFF2-40B4-BE49-F238E27FC236}">
                <a16:creationId xmlns:a16="http://schemas.microsoft.com/office/drawing/2014/main" id="{5FE41367-7099-289B-5C98-07F264AA4631}"/>
              </a:ext>
            </a:extLst>
          </p:cNvPr>
          <p:cNvSpPr>
            <a:spLocks noGrp="1"/>
          </p:cNvSpPr>
          <p:nvPr>
            <p:ph type="body" idx="1"/>
          </p:nvPr>
        </p:nvSpPr>
        <p:spPr/>
        <p:txBody>
          <a:bodyPr/>
          <a:lstStyle/>
          <a:p>
            <a:endParaRPr lang="en-GB"/>
          </a:p>
        </p:txBody>
      </p:sp>
      <p:pic>
        <p:nvPicPr>
          <p:cNvPr id="7" name="Picture 6" descr="Text&#10;&#10;Description automatically generated">
            <a:extLst>
              <a:ext uri="{FF2B5EF4-FFF2-40B4-BE49-F238E27FC236}">
                <a16:creationId xmlns:a16="http://schemas.microsoft.com/office/drawing/2014/main" id="{F95E30A4-6A84-D60D-68DE-001EE32C5441}"/>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descr="Logo&#10;&#10;Description automatically generated">
            <a:extLst>
              <a:ext uri="{FF2B5EF4-FFF2-40B4-BE49-F238E27FC236}">
                <a16:creationId xmlns:a16="http://schemas.microsoft.com/office/drawing/2014/main" id="{8F90676F-1FC4-EF46-A064-145C69C2C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E985C15-FE25-4C32-889F-B387FB94E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CCB2617-6E11-4524-9D51-0EDC5DF892AA}"/>
              </a:ext>
            </a:extLst>
          </p:cNvPr>
          <p:cNvSpPr txBox="1"/>
          <p:nvPr/>
        </p:nvSpPr>
        <p:spPr>
          <a:xfrm>
            <a:off x="7914183" y="390326"/>
            <a:ext cx="1931939" cy="666977"/>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Hate Crime:</a:t>
            </a:r>
          </a:p>
          <a:p>
            <a:pPr algn="ctr">
              <a:defRPr/>
            </a:pPr>
            <a:r>
              <a:rPr lang="en-GB" sz="1867" b="1" dirty="0">
                <a:solidFill>
                  <a:srgbClr val="323E4E"/>
                </a:solidFill>
                <a:latin typeface="Noto Sans" panose="020B0502040504020204" pitchFamily="34"/>
                <a:ea typeface="Noto Sans" panose="020B0502040504020204" pitchFamily="34"/>
                <a:cs typeface="Noto Sans" panose="020B0502040504020204" pitchFamily="34"/>
              </a:rPr>
              <a:t>Verbal Attacks</a:t>
            </a:r>
            <a:endParaRPr lang="en-US" sz="1867" b="1" dirty="0">
              <a:solidFill>
                <a:srgbClr val="323E4E"/>
              </a:solidFill>
              <a:latin typeface="Noto Sans" panose="020B0502040504020204" pitchFamily="34"/>
              <a:ea typeface="Noto Sans" panose="020B0502040504020204" pitchFamily="34"/>
              <a:cs typeface="Noto Sans" panose="020B0502040504020204" pitchFamily="34"/>
            </a:endParaRPr>
          </a:p>
        </p:txBody>
      </p:sp>
      <p:sp>
        <p:nvSpPr>
          <p:cNvPr id="28" name="TextBox 27">
            <a:extLst>
              <a:ext uri="{FF2B5EF4-FFF2-40B4-BE49-F238E27FC236}">
                <a16:creationId xmlns:a16="http://schemas.microsoft.com/office/drawing/2014/main" id="{A01AAF12-E896-4655-9C64-FA630C11EE91}"/>
              </a:ext>
            </a:extLst>
          </p:cNvPr>
          <p:cNvSpPr txBox="1"/>
          <p:nvPr/>
        </p:nvSpPr>
        <p:spPr>
          <a:xfrm>
            <a:off x="7813193" y="1639853"/>
            <a:ext cx="2133918" cy="379656"/>
          </a:xfrm>
          <a:prstGeom prst="rect">
            <a:avLst/>
          </a:prstGeom>
          <a:noFill/>
        </p:spPr>
        <p:txBody>
          <a:bodyPr wrap="none">
            <a:spAutoFit/>
          </a:bodyPr>
          <a:lstStyle/>
          <a:p>
            <a:pPr algn="ctr">
              <a:defRPr/>
            </a:pPr>
            <a:r>
              <a:rPr lang="en-GB" sz="1867" b="1" dirty="0">
                <a:solidFill>
                  <a:srgbClr val="323E4E"/>
                </a:solidFill>
                <a:latin typeface="Noto Sans" panose="020B0502040504020204" pitchFamily="34"/>
                <a:ea typeface="Noto Sans" panose="020B0502040504020204" pitchFamily="34"/>
                <a:cs typeface="Noto Sans" panose="020B0502040504020204" pitchFamily="34"/>
              </a:rPr>
              <a:t>Physical Attacks</a:t>
            </a:r>
            <a:endParaRPr lang="en-US" sz="1867" b="1" dirty="0">
              <a:solidFill>
                <a:srgbClr val="323E4E"/>
              </a:solidFill>
              <a:latin typeface="Noto Sans" panose="020B0502040504020204" pitchFamily="34"/>
              <a:ea typeface="Noto Sans" panose="020B0502040504020204" pitchFamily="34"/>
              <a:cs typeface="Noto Sans" panose="020B0502040504020204" pitchFamily="34"/>
            </a:endParaRPr>
          </a:p>
        </p:txBody>
      </p:sp>
      <p:sp>
        <p:nvSpPr>
          <p:cNvPr id="29" name="TextBox 28">
            <a:extLst>
              <a:ext uri="{FF2B5EF4-FFF2-40B4-BE49-F238E27FC236}">
                <a16:creationId xmlns:a16="http://schemas.microsoft.com/office/drawing/2014/main" id="{EA3BE8D6-89DB-4F0A-89C0-EB815636EFB5}"/>
              </a:ext>
            </a:extLst>
          </p:cNvPr>
          <p:cNvSpPr txBox="1"/>
          <p:nvPr/>
        </p:nvSpPr>
        <p:spPr>
          <a:xfrm>
            <a:off x="7902966" y="2752904"/>
            <a:ext cx="1954381"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Discrimination</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0" name="TextBox 29">
            <a:extLst>
              <a:ext uri="{FF2B5EF4-FFF2-40B4-BE49-F238E27FC236}">
                <a16:creationId xmlns:a16="http://schemas.microsoft.com/office/drawing/2014/main" id="{2199E36C-E758-4939-ADB7-0DD68FB79995}"/>
              </a:ext>
            </a:extLst>
          </p:cNvPr>
          <p:cNvSpPr txBox="1"/>
          <p:nvPr/>
        </p:nvSpPr>
        <p:spPr>
          <a:xfrm>
            <a:off x="8085173" y="3865955"/>
            <a:ext cx="1611339"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Stereotypes</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1" name="TextBox 30">
            <a:extLst>
              <a:ext uri="{FF2B5EF4-FFF2-40B4-BE49-F238E27FC236}">
                <a16:creationId xmlns:a16="http://schemas.microsoft.com/office/drawing/2014/main" id="{CA82A5B0-9078-4CF4-B7A1-6CFED9EC813C}"/>
              </a:ext>
            </a:extLst>
          </p:cNvPr>
          <p:cNvSpPr txBox="1"/>
          <p:nvPr/>
        </p:nvSpPr>
        <p:spPr>
          <a:xfrm>
            <a:off x="8225969" y="4951608"/>
            <a:ext cx="1308370"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Exclusion</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2" name="TextBox 31">
            <a:extLst>
              <a:ext uri="{FF2B5EF4-FFF2-40B4-BE49-F238E27FC236}">
                <a16:creationId xmlns:a16="http://schemas.microsoft.com/office/drawing/2014/main" id="{E898D887-A283-452E-8A03-A8BCF8DCB209}"/>
              </a:ext>
            </a:extLst>
          </p:cNvPr>
          <p:cNvSpPr txBox="1"/>
          <p:nvPr/>
        </p:nvSpPr>
        <p:spPr>
          <a:xfrm>
            <a:off x="7848734" y="6084601"/>
            <a:ext cx="2084224"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Marginalisation</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pic>
        <p:nvPicPr>
          <p:cNvPr id="11" name="Picture 10" descr="Logo&#10;&#10;Description automatically generated">
            <a:extLst>
              <a:ext uri="{FF2B5EF4-FFF2-40B4-BE49-F238E27FC236}">
                <a16:creationId xmlns:a16="http://schemas.microsoft.com/office/drawing/2014/main" id="{2C79C896-6A76-0B33-05C4-D37CD4854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BAE99B82-7C47-8542-B597-4E8B1F1E1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a:extLst>
              <a:ext uri="{FF2B5EF4-FFF2-40B4-BE49-F238E27FC236}">
                <a16:creationId xmlns:a16="http://schemas.microsoft.com/office/drawing/2014/main" id="{97548B4E-2F8A-7D47-8F15-5BAA9CAE5666}"/>
              </a:ext>
            </a:extLst>
          </p:cNvPr>
          <p:cNvSpPr txBox="1">
            <a:spLocks noChangeArrowheads="1"/>
          </p:cNvSpPr>
          <p:nvPr/>
        </p:nvSpPr>
        <p:spPr bwMode="auto">
          <a:xfrm>
            <a:off x="4852988" y="4840288"/>
            <a:ext cx="6881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200">
                <a:solidFill>
                  <a:schemeClr val="bg1"/>
                </a:solidFill>
              </a:rPr>
              <a:t>Source: Zack Adesina and Oana Marocico, “Is it easier to get a job if you’re Adam or Mohamed?,” BBC News, February 06, 2017, accessed June 05,2017.</a:t>
            </a:r>
          </a:p>
        </p:txBody>
      </p:sp>
      <p:pic>
        <p:nvPicPr>
          <p:cNvPr id="5124" name="Picture 1">
            <a:extLst>
              <a:ext uri="{FF2B5EF4-FFF2-40B4-BE49-F238E27FC236}">
                <a16:creationId xmlns:a16="http://schemas.microsoft.com/office/drawing/2014/main" id="{9C7E423D-A8E6-B74C-9A08-24D8355B25A1}"/>
              </a:ext>
            </a:extLst>
          </p:cNvPr>
          <p:cNvPicPr>
            <a:picLocks noChangeAspect="1"/>
          </p:cNvPicPr>
          <p:nvPr/>
        </p:nvPicPr>
        <p:blipFill rotWithShape="1">
          <a:blip r:embed="rId4">
            <a:extLst>
              <a:ext uri="{28A0092B-C50C-407E-A947-70E740481C1C}">
                <a14:useLocalDpi xmlns:a14="http://schemas.microsoft.com/office/drawing/2010/main" val="0"/>
              </a:ext>
            </a:extLst>
          </a:blip>
          <a:srcRect b="8927"/>
          <a:stretch/>
        </p:blipFill>
        <p:spPr bwMode="auto">
          <a:xfrm>
            <a:off x="0" y="0"/>
            <a:ext cx="12192000" cy="62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7721DD18-65AB-6F9F-327D-5841A1FA9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41473840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a:extLst>
              <a:ext uri="{FF2B5EF4-FFF2-40B4-BE49-F238E27FC236}">
                <a16:creationId xmlns:a16="http://schemas.microsoft.com/office/drawing/2014/main" id="{63425575-E150-F14F-AC0B-9D0FFC53D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63137DD6-FF49-9E41-9D84-90EED53E344A}"/>
              </a:ext>
            </a:extLst>
          </p:cNvPr>
          <p:cNvSpPr txBox="1">
            <a:spLocks noChangeArrowheads="1"/>
          </p:cNvSpPr>
          <p:nvPr/>
        </p:nvSpPr>
        <p:spPr bwMode="auto">
          <a:xfrm>
            <a:off x="4926013" y="4760913"/>
            <a:ext cx="613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100">
                <a:solidFill>
                  <a:schemeClr val="bg1"/>
                </a:solidFill>
              </a:rPr>
              <a:t>Source: ‘Charity sees rise in race and faith-based bullying’, STV News, 28</a:t>
            </a:r>
            <a:r>
              <a:rPr lang="en-GB" altLang="en-US" sz="1100" baseline="30000">
                <a:solidFill>
                  <a:schemeClr val="bg1"/>
                </a:solidFill>
              </a:rPr>
              <a:t>th</a:t>
            </a:r>
            <a:r>
              <a:rPr lang="en-GB" altLang="en-US" sz="1100">
                <a:solidFill>
                  <a:schemeClr val="bg1"/>
                </a:solidFill>
              </a:rPr>
              <a:t> June 2017</a:t>
            </a:r>
          </a:p>
        </p:txBody>
      </p:sp>
      <p:pic>
        <p:nvPicPr>
          <p:cNvPr id="8196" name="Picture 1">
            <a:extLst>
              <a:ext uri="{FF2B5EF4-FFF2-40B4-BE49-F238E27FC236}">
                <a16:creationId xmlns:a16="http://schemas.microsoft.com/office/drawing/2014/main" id="{9D061ECF-69B7-EA4A-82A2-EBD8997A2CFE}"/>
              </a:ext>
            </a:extLst>
          </p:cNvPr>
          <p:cNvPicPr>
            <a:picLocks noChangeAspect="1"/>
          </p:cNvPicPr>
          <p:nvPr/>
        </p:nvPicPr>
        <p:blipFill rotWithShape="1">
          <a:blip r:embed="rId4">
            <a:extLst>
              <a:ext uri="{28A0092B-C50C-407E-A947-70E740481C1C}">
                <a14:useLocalDpi xmlns:a14="http://schemas.microsoft.com/office/drawing/2010/main" val="0"/>
              </a:ext>
            </a:extLst>
          </a:blip>
          <a:srcRect b="8701"/>
          <a:stretch/>
        </p:blipFill>
        <p:spPr bwMode="auto">
          <a:xfrm>
            <a:off x="0" y="0"/>
            <a:ext cx="12192000" cy="62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BAD42895-7E5F-2612-315A-91BD726CD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14022641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0180F7C8-3336-DD42-B6DD-4C03B1C5F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a:extLst>
              <a:ext uri="{FF2B5EF4-FFF2-40B4-BE49-F238E27FC236}">
                <a16:creationId xmlns:a16="http://schemas.microsoft.com/office/drawing/2014/main" id="{E46FD378-5619-8D49-932E-4C89D9709D84}"/>
              </a:ext>
            </a:extLst>
          </p:cNvPr>
          <p:cNvSpPr txBox="1">
            <a:spLocks noChangeArrowheads="1"/>
          </p:cNvSpPr>
          <p:nvPr/>
        </p:nvSpPr>
        <p:spPr bwMode="auto">
          <a:xfrm>
            <a:off x="5834063" y="4840288"/>
            <a:ext cx="6022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100">
                <a:solidFill>
                  <a:schemeClr val="bg1"/>
                </a:solidFill>
              </a:rPr>
              <a:t>Source: Paul Baker, Costas Gabrielatos, and Tony McEnery, Discourse analysis and media attitudes: the representation of Islam in the British Press (Cambridge: University Press, 2013)</a:t>
            </a:r>
          </a:p>
        </p:txBody>
      </p:sp>
      <p:pic>
        <p:nvPicPr>
          <p:cNvPr id="6148" name="Picture 1">
            <a:extLst>
              <a:ext uri="{FF2B5EF4-FFF2-40B4-BE49-F238E27FC236}">
                <a16:creationId xmlns:a16="http://schemas.microsoft.com/office/drawing/2014/main" id="{2B9360B7-8A87-DB42-8577-6FD24317437C}"/>
              </a:ext>
            </a:extLst>
          </p:cNvPr>
          <p:cNvPicPr>
            <a:picLocks noChangeAspect="1"/>
          </p:cNvPicPr>
          <p:nvPr/>
        </p:nvPicPr>
        <p:blipFill rotWithShape="1">
          <a:blip r:embed="rId4">
            <a:extLst>
              <a:ext uri="{28A0092B-C50C-407E-A947-70E740481C1C}">
                <a14:useLocalDpi xmlns:a14="http://schemas.microsoft.com/office/drawing/2010/main" val="0"/>
              </a:ext>
            </a:extLst>
          </a:blip>
          <a:srcRect b="8927"/>
          <a:stretch/>
        </p:blipFill>
        <p:spPr bwMode="auto">
          <a:xfrm>
            <a:off x="0" y="0"/>
            <a:ext cx="12192000" cy="62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B97E501E-1659-A76D-7160-4ADBE1354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31573552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raphical user interface, text, website&#10;&#10;Description automatically generated">
            <a:extLst>
              <a:ext uri="{FF2B5EF4-FFF2-40B4-BE49-F238E27FC236}">
                <a16:creationId xmlns:a16="http://schemas.microsoft.com/office/drawing/2014/main" id="{DFC652B3-F513-F99D-E311-515B123E7431}"/>
              </a:ext>
            </a:extLst>
          </p:cNvPr>
          <p:cNvPicPr>
            <a:picLocks noGrp="1" noChangeAspect="1"/>
          </p:cNvPicPr>
          <p:nvPr>
            <p:ph idx="1"/>
          </p:nvPr>
        </p:nvPicPr>
        <p:blipFill>
          <a:blip r:embed="rId3"/>
          <a:stretch>
            <a:fillRect/>
          </a:stretch>
        </p:blipFill>
        <p:spPr>
          <a:xfrm>
            <a:off x="0" y="0"/>
            <a:ext cx="12191998" cy="6858000"/>
          </a:xfrm>
        </p:spPr>
      </p:pic>
      <p:pic>
        <p:nvPicPr>
          <p:cNvPr id="10" name="Picture 9" descr="Logo&#10;&#10;Description automatically generated">
            <a:extLst>
              <a:ext uri="{FF2B5EF4-FFF2-40B4-BE49-F238E27FC236}">
                <a16:creationId xmlns:a16="http://schemas.microsoft.com/office/drawing/2014/main" id="{67D2F36E-5CA9-CA29-7A1F-F3B8C42EA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323743580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F2F1C8-373E-D264-FF75-CFCFADB784DB}"/>
              </a:ext>
            </a:extLst>
          </p:cNvPr>
          <p:cNvSpPr>
            <a:spLocks noGrp="1"/>
          </p:cNvSpPr>
          <p:nvPr>
            <p:ph type="title"/>
          </p:nvPr>
        </p:nvSpPr>
        <p:spPr/>
        <p:txBody>
          <a:bodyPr/>
          <a:lstStyle/>
          <a:p>
            <a:endParaRPr lang="en-GB"/>
          </a:p>
        </p:txBody>
      </p:sp>
      <p:pic>
        <p:nvPicPr>
          <p:cNvPr id="9" name="Content Placeholder 8" descr="Timeline&#10;&#10;Description automatically generated">
            <a:extLst>
              <a:ext uri="{FF2B5EF4-FFF2-40B4-BE49-F238E27FC236}">
                <a16:creationId xmlns:a16="http://schemas.microsoft.com/office/drawing/2014/main" id="{ECB41E54-8ADF-789F-9D1E-4F294D4A263C}"/>
              </a:ext>
            </a:extLst>
          </p:cNvPr>
          <p:cNvPicPr>
            <a:picLocks noGrp="1" noChangeAspect="1"/>
          </p:cNvPicPr>
          <p:nvPr>
            <p:ph idx="1"/>
          </p:nvPr>
        </p:nvPicPr>
        <p:blipFill>
          <a:blip r:embed="rId3"/>
          <a:stretch>
            <a:fillRect/>
          </a:stretch>
        </p:blipFill>
        <p:spPr>
          <a:xfrm>
            <a:off x="0" y="0"/>
            <a:ext cx="12192000" cy="6858000"/>
          </a:xfrm>
        </p:spPr>
      </p:pic>
      <p:pic>
        <p:nvPicPr>
          <p:cNvPr id="10" name="Picture 9" descr="Logo&#10;&#10;Description automatically generated">
            <a:extLst>
              <a:ext uri="{FF2B5EF4-FFF2-40B4-BE49-F238E27FC236}">
                <a16:creationId xmlns:a16="http://schemas.microsoft.com/office/drawing/2014/main" id="{A58EC178-6E1B-45EE-E2D2-3260F7C6F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2508411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 timeline&#10;&#10;Description automatically generated">
            <a:extLst>
              <a:ext uri="{FF2B5EF4-FFF2-40B4-BE49-F238E27FC236}">
                <a16:creationId xmlns:a16="http://schemas.microsoft.com/office/drawing/2014/main" id="{7F66FA37-BFC6-5E3C-DDBE-B4EFA29DF12F}"/>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Logo&#10;&#10;Description automatically generated">
            <a:extLst>
              <a:ext uri="{FF2B5EF4-FFF2-40B4-BE49-F238E27FC236}">
                <a16:creationId xmlns:a16="http://schemas.microsoft.com/office/drawing/2014/main" id="{DEE6A6B0-E92E-9C40-594A-0297504DA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280218446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935</Words>
  <Application>Microsoft Office PowerPoint</Application>
  <PresentationFormat>Widescreen</PresentationFormat>
  <Paragraphs>100</Paragraphs>
  <Slides>15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Glacial Indifference</vt:lpstr>
      <vt:lpstr>Noto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 2: Incident on the Bus </vt:lpstr>
      <vt:lpstr>Scenario 3: Child Bullying</vt:lpstr>
      <vt:lpstr>Scenario 4: Islamophobia in Politics</vt:lpstr>
      <vt:lpstr>Scenario 5: Employment discrimination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Aman</dc:creator>
  <cp:lastModifiedBy>Mohammad Chowdhury</cp:lastModifiedBy>
  <cp:revision>7</cp:revision>
  <dcterms:created xsi:type="dcterms:W3CDTF">2021-11-09T19:04:08Z</dcterms:created>
  <dcterms:modified xsi:type="dcterms:W3CDTF">2022-05-26T15:12:57Z</dcterms:modified>
</cp:coreProperties>
</file>