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4"/>
  </p:notesMasterIdLst>
  <p:sldIdLst>
    <p:sldId id="256" r:id="rId2"/>
    <p:sldId id="266" r:id="rId3"/>
    <p:sldId id="263" r:id="rId4"/>
    <p:sldId id="257" r:id="rId5"/>
    <p:sldId id="1371" r:id="rId6"/>
    <p:sldId id="1372" r:id="rId7"/>
    <p:sldId id="1373" r:id="rId8"/>
    <p:sldId id="1374" r:id="rId9"/>
    <p:sldId id="1375" r:id="rId10"/>
    <p:sldId id="258" r:id="rId11"/>
    <p:sldId id="1378" r:id="rId12"/>
    <p:sldId id="1377" r:id="rId13"/>
  </p:sldIdLst>
  <p:sldSz cx="9144000" cy="5143500" type="screen16x9"/>
  <p:notesSz cx="6858000" cy="9144000"/>
  <p:embeddedFontLst>
    <p:embeddedFont>
      <p:font typeface="Book Antiqua" panose="02040602050305030304" pitchFamily="18"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438" autoAdjust="0"/>
  </p:normalViewPr>
  <p:slideViewPr>
    <p:cSldViewPr snapToGrid="0">
      <p:cViewPr varScale="1">
        <p:scale>
          <a:sx n="71" d="100"/>
          <a:sy n="71" d="100"/>
        </p:scale>
        <p:origin x="114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045186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sz="1100" b="1" i="0" u="none" strike="noStrike" cap="none" dirty="0" smtClean="0">
                <a:solidFill>
                  <a:srgbClr val="000000"/>
                </a:solidFill>
                <a:effectLst/>
                <a:latin typeface="Arial"/>
                <a:ea typeface="Arial"/>
                <a:cs typeface="Arial"/>
                <a:sym typeface="Arial"/>
              </a:rPr>
              <a:t>Aim</a:t>
            </a:r>
            <a:r>
              <a:rPr lang="en-GB" sz="1100" b="0" i="0" u="none" strike="noStrike" cap="none" dirty="0" smtClean="0">
                <a:solidFill>
                  <a:srgbClr val="000000"/>
                </a:solidFill>
                <a:effectLst/>
                <a:latin typeface="Arial"/>
                <a:ea typeface="Arial"/>
                <a:cs typeface="Arial"/>
                <a:sym typeface="Arial"/>
              </a:rPr>
              <a:t>;</a:t>
            </a:r>
            <a:r>
              <a:rPr lang="en-GB" sz="1100" b="0" i="0" u="none" strike="noStrike" cap="none" baseline="0" dirty="0" smtClean="0">
                <a:solidFill>
                  <a:srgbClr val="000000"/>
                </a:solidFill>
                <a:effectLst/>
                <a:latin typeface="Arial"/>
                <a:ea typeface="Arial"/>
                <a:cs typeface="Arial"/>
                <a:sym typeface="Arial"/>
              </a:rPr>
              <a:t> Highlight how Islamophobia can manifest outside of physical or verbal abuse and why we need a definition to effectively tackle it, by going beyond current hate crime legislation. </a:t>
            </a:r>
          </a:p>
          <a:p>
            <a:pPr marL="158750" indent="0">
              <a:buNone/>
            </a:pPr>
            <a:endParaRPr lang="en-GB" sz="1100" b="0" i="0" u="none" strike="noStrike" cap="none" baseline="0" dirty="0" smtClean="0">
              <a:solidFill>
                <a:srgbClr val="000000"/>
              </a:solidFill>
              <a:effectLst/>
              <a:latin typeface="Arial"/>
              <a:ea typeface="Arial"/>
              <a:cs typeface="Arial"/>
              <a:sym typeface="Arial"/>
            </a:endParaRPr>
          </a:p>
          <a:p>
            <a:pPr marL="158750" indent="0">
              <a:buNone/>
            </a:pPr>
            <a:r>
              <a:rPr lang="en-GB" sz="1100" b="1" i="0" u="none" strike="noStrike" cap="none" baseline="0" dirty="0" smtClean="0">
                <a:solidFill>
                  <a:srgbClr val="000000"/>
                </a:solidFill>
                <a:effectLst/>
                <a:latin typeface="Arial"/>
                <a:ea typeface="Arial"/>
                <a:cs typeface="Arial"/>
                <a:sym typeface="Arial"/>
              </a:rPr>
              <a:t>Outcome</a:t>
            </a:r>
            <a:r>
              <a:rPr lang="en-GB" sz="1100" b="0" i="0" u="none" strike="noStrike" cap="none" baseline="0" dirty="0" smtClean="0">
                <a:solidFill>
                  <a:srgbClr val="000000"/>
                </a:solidFill>
                <a:effectLst/>
                <a:latin typeface="Arial"/>
                <a:ea typeface="Arial"/>
                <a:cs typeface="Arial"/>
                <a:sym typeface="Arial"/>
              </a:rPr>
              <a:t>; Have a better understanding how Islamophobia is a form of racism, have a better understanding and appreciation for the definition we have and why it is important.</a:t>
            </a:r>
          </a:p>
          <a:p>
            <a:pPr marL="158750" indent="0">
              <a:buNone/>
            </a:pPr>
            <a:endParaRPr lang="en-GB" sz="1100" b="0" i="0" u="none" strike="noStrike" cap="none" baseline="0" dirty="0" smtClean="0">
              <a:solidFill>
                <a:srgbClr val="000000"/>
              </a:solidFill>
              <a:effectLst/>
              <a:latin typeface="Arial"/>
              <a:ea typeface="Arial"/>
              <a:cs typeface="Arial"/>
              <a:sym typeface="Arial"/>
            </a:endParaRPr>
          </a:p>
          <a:p>
            <a:pPr marL="158750" indent="0">
              <a:buNone/>
            </a:pPr>
            <a:r>
              <a:rPr lang="en-GB" sz="1100" b="1" i="0" u="none" strike="noStrike" cap="none" baseline="0" dirty="0" smtClean="0">
                <a:solidFill>
                  <a:srgbClr val="000000"/>
                </a:solidFill>
                <a:effectLst/>
                <a:latin typeface="Arial"/>
                <a:ea typeface="Arial"/>
                <a:cs typeface="Arial"/>
                <a:sym typeface="Arial"/>
              </a:rPr>
              <a:t>Duration</a:t>
            </a:r>
            <a:r>
              <a:rPr lang="en-GB" sz="1100" b="0" i="0" u="none" strike="noStrike" cap="none" baseline="0" dirty="0" smtClean="0">
                <a:solidFill>
                  <a:srgbClr val="000000"/>
                </a:solidFill>
                <a:effectLst/>
                <a:latin typeface="Arial"/>
                <a:ea typeface="Arial"/>
                <a:cs typeface="Arial"/>
                <a:sym typeface="Arial"/>
              </a:rPr>
              <a:t>: to cover this presentation in 30min including Q&amp;A or discussions.</a:t>
            </a:r>
            <a:endParaRPr lang="en-GB"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976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819e66a9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819e66a9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Purpose</a:t>
            </a:r>
          </a:p>
          <a:p>
            <a:pPr marL="0" lvl="0" indent="0" algn="l" rtl="0">
              <a:spcBef>
                <a:spcPts val="0"/>
              </a:spcBef>
              <a:spcAft>
                <a:spcPts val="0"/>
              </a:spcAft>
              <a:buNone/>
            </a:pPr>
            <a:r>
              <a:rPr lang="en-GB" b="0" dirty="0" smtClean="0"/>
              <a:t>Highlight</a:t>
            </a:r>
            <a:r>
              <a:rPr lang="en-GB" b="0" baseline="0" dirty="0" smtClean="0"/>
              <a:t> how some behaviours/actions are not only common but can be particularly harmful and need to be held accountable.</a:t>
            </a:r>
            <a:endParaRPr lang="en-GB" b="0"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b="1" dirty="0" smtClean="0"/>
              <a:t>Presenter</a:t>
            </a:r>
            <a:r>
              <a:rPr lang="en-GB" b="1" baseline="0" dirty="0" smtClean="0"/>
              <a:t> notes</a:t>
            </a:r>
            <a:endParaRPr lang="en-GB" baseline="0" dirty="0" smtClean="0"/>
          </a:p>
          <a:p>
            <a:pPr marL="0" lvl="0" indent="0" algn="l" rtl="0">
              <a:spcBef>
                <a:spcPts val="0"/>
              </a:spcBef>
              <a:spcAft>
                <a:spcPts val="0"/>
              </a:spcAft>
              <a:buNone/>
            </a:pPr>
            <a:r>
              <a:rPr lang="en-GB" u="sng" baseline="0" dirty="0" smtClean="0"/>
              <a:t>Give examples </a:t>
            </a:r>
            <a:r>
              <a:rPr lang="en-GB" baseline="0" dirty="0" smtClean="0"/>
              <a:t>for each guideline.</a:t>
            </a:r>
          </a:p>
          <a:p>
            <a:pPr marL="0" lvl="0" indent="0" algn="l" rtl="0">
              <a:spcBef>
                <a:spcPts val="0"/>
              </a:spcBef>
              <a:spcAft>
                <a:spcPts val="0"/>
              </a:spcAft>
              <a:buNone/>
            </a:pPr>
            <a:r>
              <a:rPr lang="en-GB" baseline="0" dirty="0" smtClean="0"/>
              <a:t>Examples can include but are not limited to the following:</a:t>
            </a:r>
          </a:p>
          <a:p>
            <a:pPr marL="171450" lvl="0" indent="-171450" algn="l" rtl="0">
              <a:spcBef>
                <a:spcPts val="0"/>
              </a:spcBef>
              <a:spcAft>
                <a:spcPts val="0"/>
              </a:spcAft>
              <a:buFont typeface="Courier New" panose="02070309020205020404" pitchFamily="49" charset="0"/>
              <a:buChar char="o"/>
            </a:pPr>
            <a:r>
              <a:rPr lang="en-GB" baseline="0" dirty="0" smtClean="0"/>
              <a:t>B) blaming predominantly Muslim areas or just minority of Muslims in an area for </a:t>
            </a:r>
            <a:r>
              <a:rPr lang="en-GB" baseline="0" dirty="0" err="1" smtClean="0"/>
              <a:t>flytipping</a:t>
            </a:r>
            <a:r>
              <a:rPr lang="en-GB" baseline="0" dirty="0" smtClean="0"/>
              <a:t>/littering, trafficking and crime. Even though these issues are not exclusive to Muslims/BME groups and holding them to double standards</a:t>
            </a:r>
          </a:p>
          <a:p>
            <a:pPr marL="171450" lvl="0" indent="-171450" algn="l" rtl="0">
              <a:spcBef>
                <a:spcPts val="0"/>
              </a:spcBef>
              <a:spcAft>
                <a:spcPts val="0"/>
              </a:spcAft>
              <a:buFont typeface="Courier New" panose="02070309020205020404" pitchFamily="49" charset="0"/>
              <a:buChar char="o"/>
            </a:pPr>
            <a:r>
              <a:rPr lang="en-GB" baseline="0" dirty="0" smtClean="0"/>
              <a:t>C) Preaching Muslims are terrorists or terrorist sympathisers for not condemning terrorists or every instance where a perceived Muslim has committed a wrongdoing in society</a:t>
            </a:r>
          </a:p>
          <a:p>
            <a:pPr marL="171450" lvl="0" indent="-171450" algn="l" rtl="0">
              <a:spcBef>
                <a:spcPts val="0"/>
              </a:spcBef>
              <a:spcAft>
                <a:spcPts val="0"/>
              </a:spcAft>
              <a:buFont typeface="Courier New" panose="02070309020205020404" pitchFamily="49" charset="0"/>
              <a:buChar char="o"/>
            </a:pPr>
            <a:r>
              <a:rPr lang="en-GB" baseline="0" dirty="0" smtClean="0"/>
              <a:t>D) There is nothing academic or intellectual in debate about throwing bacon into a mosque or attacking a visibly Muslim woman and her children</a:t>
            </a:r>
          </a:p>
        </p:txBody>
      </p:sp>
    </p:spTree>
    <p:extLst>
      <p:ext uri="{BB962C8B-B14F-4D97-AF65-F5344CB8AC3E}">
        <p14:creationId xmlns:p14="http://schemas.microsoft.com/office/powerpoint/2010/main" val="329779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96f2ae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096f2ae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Purpose</a:t>
            </a:r>
          </a:p>
          <a:p>
            <a:pPr marL="0" lvl="0" indent="0" algn="l" rtl="0">
              <a:spcBef>
                <a:spcPts val="0"/>
              </a:spcBef>
              <a:spcAft>
                <a:spcPts val="0"/>
              </a:spcAft>
              <a:buNone/>
            </a:pPr>
            <a:r>
              <a:rPr lang="en-GB" b="0" dirty="0" smtClean="0"/>
              <a:t>To</a:t>
            </a:r>
            <a:r>
              <a:rPr lang="en-GB" b="0" baseline="0" dirty="0" smtClean="0"/>
              <a:t> provide a nice summary of what we want everyone to take away from this presentation, namely…</a:t>
            </a:r>
          </a:p>
          <a:p>
            <a:pPr marL="0" lvl="0" indent="0" algn="l" rtl="0">
              <a:spcBef>
                <a:spcPts val="0"/>
              </a:spcBef>
              <a:spcAft>
                <a:spcPts val="0"/>
              </a:spcAft>
              <a:buNone/>
            </a:pPr>
            <a:endParaRPr lang="en-GB" b="0" baseline="0" dirty="0" smtClean="0"/>
          </a:p>
          <a:p>
            <a:pPr marL="0" lvl="0" indent="0" algn="l" rtl="0">
              <a:spcBef>
                <a:spcPts val="0"/>
              </a:spcBef>
              <a:spcAft>
                <a:spcPts val="0"/>
              </a:spcAft>
              <a:buNone/>
            </a:pPr>
            <a:r>
              <a:rPr lang="en-GB" b="1" baseline="0" dirty="0" smtClean="0"/>
              <a:t>Presenter notes</a:t>
            </a:r>
          </a:p>
          <a:p>
            <a:pPr marL="171450" lvl="0" indent="-171450" algn="l" rtl="0">
              <a:spcBef>
                <a:spcPts val="0"/>
              </a:spcBef>
              <a:spcAft>
                <a:spcPts val="0"/>
              </a:spcAft>
              <a:buFont typeface="Courier New" panose="02070309020205020404" pitchFamily="49" charset="0"/>
              <a:buChar char="o"/>
            </a:pPr>
            <a:r>
              <a:rPr lang="en-GB" b="0" baseline="0" dirty="0" smtClean="0"/>
              <a:t>That the definition is not a means to an end, its has no legal </a:t>
            </a:r>
            <a:r>
              <a:rPr lang="en-GB" b="0" baseline="0" dirty="0" err="1" smtClean="0"/>
              <a:t>repurcission</a:t>
            </a:r>
            <a:r>
              <a:rPr lang="en-GB" b="0" baseline="0" dirty="0" smtClean="0"/>
              <a:t> per se but</a:t>
            </a:r>
          </a:p>
          <a:p>
            <a:pPr marL="171450" lvl="0" indent="-171450" algn="l" rtl="0">
              <a:spcBef>
                <a:spcPts val="0"/>
              </a:spcBef>
              <a:spcAft>
                <a:spcPts val="0"/>
              </a:spcAft>
              <a:buFont typeface="Courier New" panose="02070309020205020404" pitchFamily="49" charset="0"/>
              <a:buChar char="o"/>
            </a:pPr>
            <a:r>
              <a:rPr lang="en-GB" b="0" baseline="0" dirty="0" smtClean="0"/>
              <a:t>Is a short, easy to understand definition that can start a conversation on a difficult issue and</a:t>
            </a:r>
          </a:p>
          <a:p>
            <a:pPr marL="171450" lvl="0" indent="-171450" algn="l" rtl="0">
              <a:spcBef>
                <a:spcPts val="0"/>
              </a:spcBef>
              <a:spcAft>
                <a:spcPts val="0"/>
              </a:spcAft>
              <a:buFont typeface="Courier New" panose="02070309020205020404" pitchFamily="49" charset="0"/>
              <a:buChar char="o"/>
            </a:pPr>
            <a:r>
              <a:rPr lang="en-GB" b="0" baseline="0" dirty="0" smtClean="0"/>
              <a:t>Changes our current and anaemic understanding of Islamophobia, that being physical/verbal abuse (visible vs. invisible abuse)</a:t>
            </a:r>
            <a:endParaRPr b="0" dirty="0"/>
          </a:p>
        </p:txBody>
      </p:sp>
    </p:spTree>
    <p:extLst>
      <p:ext uri="{BB962C8B-B14F-4D97-AF65-F5344CB8AC3E}">
        <p14:creationId xmlns:p14="http://schemas.microsoft.com/office/powerpoint/2010/main" val="112447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96f2ae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096f2ae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Where</a:t>
            </a:r>
            <a:r>
              <a:rPr lang="en-GB" b="1" baseline="0" dirty="0" smtClean="0"/>
              <a:t> and who</a:t>
            </a:r>
            <a:r>
              <a:rPr lang="en-GB" b="1" dirty="0" smtClean="0"/>
              <a:t> </a:t>
            </a:r>
            <a:r>
              <a:rPr lang="en-GB" b="1" dirty="0"/>
              <a:t>would this impact:</a:t>
            </a:r>
          </a:p>
          <a:p>
            <a:pPr marL="228600" lvl="0" indent="-228600" algn="l" rtl="0">
              <a:spcBef>
                <a:spcPts val="0"/>
              </a:spcBef>
              <a:spcAft>
                <a:spcPts val="0"/>
              </a:spcAft>
              <a:buAutoNum type="arabicParenR"/>
            </a:pPr>
            <a:r>
              <a:rPr lang="en-GB" dirty="0"/>
              <a:t>The work of the council – what do we anticipate?</a:t>
            </a:r>
          </a:p>
          <a:p>
            <a:pPr marL="228600" lvl="0" indent="-228600" algn="l" rtl="0">
              <a:spcBef>
                <a:spcPts val="0"/>
              </a:spcBef>
              <a:spcAft>
                <a:spcPts val="0"/>
              </a:spcAft>
              <a:buAutoNum type="arabicParenR"/>
            </a:pPr>
            <a:r>
              <a:rPr lang="en-GB" dirty="0"/>
              <a:t>The local Muslim </a:t>
            </a:r>
            <a:r>
              <a:rPr lang="en-GB" dirty="0" smtClean="0"/>
              <a:t>community</a:t>
            </a:r>
          </a:p>
          <a:p>
            <a:pPr marL="228600" lvl="0" indent="-228600" algn="l" rtl="0">
              <a:spcBef>
                <a:spcPts val="0"/>
              </a:spcBef>
              <a:spcAft>
                <a:spcPts val="0"/>
              </a:spcAft>
              <a:buAutoNum type="arabicParenR"/>
            </a:pPr>
            <a:r>
              <a:rPr lang="en-GB" dirty="0" smtClean="0"/>
              <a:t>Wider</a:t>
            </a:r>
            <a:r>
              <a:rPr lang="en-GB" baseline="0" dirty="0" smtClean="0"/>
              <a:t> Diversity &amp; Inclusion practices in workplaces</a:t>
            </a:r>
          </a:p>
          <a:p>
            <a:pPr marL="0" lvl="0" indent="0" algn="l" rtl="0">
              <a:spcBef>
                <a:spcPts val="0"/>
              </a:spcBef>
              <a:spcAft>
                <a:spcPts val="0"/>
              </a:spcAft>
              <a:buNone/>
            </a:pPr>
            <a:r>
              <a:rPr lang="en-GB" baseline="0" dirty="0" smtClean="0"/>
              <a:t>In the long run for instance for:</a:t>
            </a:r>
          </a:p>
          <a:p>
            <a:pPr marL="228600" lvl="0" indent="-228600" algn="l" rtl="0">
              <a:spcBef>
                <a:spcPts val="0"/>
              </a:spcBef>
              <a:spcAft>
                <a:spcPts val="0"/>
              </a:spcAft>
              <a:buFont typeface="+mj-lt"/>
              <a:buAutoNum type="arabicPeriod"/>
            </a:pPr>
            <a:r>
              <a:rPr lang="en-GB" baseline="0" dirty="0" smtClean="0"/>
              <a:t>Not just the councils but government</a:t>
            </a:r>
          </a:p>
          <a:p>
            <a:pPr marL="228600" lvl="0" indent="-228600" algn="l" rtl="0">
              <a:spcBef>
                <a:spcPts val="0"/>
              </a:spcBef>
              <a:spcAft>
                <a:spcPts val="0"/>
              </a:spcAft>
              <a:buFont typeface="+mj-lt"/>
              <a:buAutoNum type="arabicPeriod"/>
            </a:pPr>
            <a:r>
              <a:rPr lang="en-GB" baseline="0" dirty="0" smtClean="0"/>
              <a:t>Police as they would not have issues with reporting between race or religiously aggravated hate crimes</a:t>
            </a:r>
          </a:p>
          <a:p>
            <a:pPr marL="0" lvl="0" indent="0" algn="l" rtl="0">
              <a:spcBef>
                <a:spcPts val="0"/>
              </a:spcBef>
              <a:spcAft>
                <a:spcPts val="0"/>
              </a:spcAft>
              <a:buFont typeface="+mj-lt"/>
              <a:buNone/>
            </a:pPr>
            <a:endParaRPr lang="en-GB" dirty="0"/>
          </a:p>
          <a:p>
            <a:r>
              <a:rPr lang="en-GB" dirty="0" smtClean="0"/>
              <a:t>What </a:t>
            </a:r>
            <a:r>
              <a:rPr lang="en-GB" dirty="0"/>
              <a:t>do you want to see councils/orgs do?</a:t>
            </a:r>
          </a:p>
        </p:txBody>
      </p:sp>
    </p:spTree>
    <p:extLst>
      <p:ext uri="{BB962C8B-B14F-4D97-AF65-F5344CB8AC3E}">
        <p14:creationId xmlns:p14="http://schemas.microsoft.com/office/powerpoint/2010/main" val="198348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b="1" dirty="0" smtClean="0"/>
              <a:t>Purpose:</a:t>
            </a:r>
            <a:r>
              <a:rPr lang="en-GB" dirty="0" smtClean="0"/>
              <a:t> Stats </a:t>
            </a:r>
            <a:r>
              <a:rPr lang="en-GB" dirty="0"/>
              <a:t>can be used when we speak about the issue. Reality of the situation</a:t>
            </a:r>
            <a:r>
              <a:rPr lang="en-GB" dirty="0" smtClean="0"/>
              <a:t>. Paints a picture of why we</a:t>
            </a:r>
            <a:r>
              <a:rPr lang="en-GB" baseline="0" dirty="0" smtClean="0"/>
              <a:t> actually need to pay more attention to Islamophobia amongst other prominent forms of racism.</a:t>
            </a:r>
          </a:p>
          <a:p>
            <a:pPr marL="158750" indent="0">
              <a:buNone/>
            </a:pPr>
            <a:endParaRPr lang="en-GB" baseline="0" dirty="0" smtClean="0"/>
          </a:p>
          <a:p>
            <a:pPr marL="158750" indent="0">
              <a:buNone/>
            </a:pPr>
            <a:r>
              <a:rPr lang="en-GB" b="1" baseline="0" dirty="0" smtClean="0"/>
              <a:t>Presenter note</a:t>
            </a:r>
            <a:r>
              <a:rPr lang="en-GB" baseline="0" dirty="0" smtClean="0"/>
              <a:t>: put the figure into context</a:t>
            </a:r>
            <a:r>
              <a:rPr lang="en-GB" baseline="0" dirty="0"/>
              <a:t> </a:t>
            </a:r>
            <a:r>
              <a:rPr lang="en-GB" baseline="0" dirty="0" smtClean="0"/>
              <a:t>i.e.</a:t>
            </a:r>
          </a:p>
          <a:p>
            <a:pPr marL="457200" indent="-298450">
              <a:buFont typeface="Courier New" panose="02070309020205020404" pitchFamily="49" charset="0"/>
              <a:buChar char="o"/>
            </a:pPr>
            <a:r>
              <a:rPr lang="en-GB" baseline="0" dirty="0" smtClean="0"/>
              <a:t>It is recent and plucked from the Home Office report.</a:t>
            </a:r>
          </a:p>
          <a:p>
            <a:pPr marL="457200" indent="-298450">
              <a:buFont typeface="Courier New" panose="02070309020205020404" pitchFamily="49" charset="0"/>
              <a:buChar char="o"/>
            </a:pPr>
            <a:r>
              <a:rPr lang="en-GB" baseline="0" dirty="0" smtClean="0"/>
              <a:t>Muslims </a:t>
            </a:r>
            <a:r>
              <a:rPr lang="en-GB" i="1" baseline="0" dirty="0" smtClean="0"/>
              <a:t>only </a:t>
            </a:r>
            <a:r>
              <a:rPr lang="en-GB" i="0" baseline="0" dirty="0" smtClean="0"/>
              <a:t>make up just under 5% of the population (Census) and yet are the most targeted religious group – disproportionate – makes us think why? </a:t>
            </a:r>
          </a:p>
          <a:p>
            <a:pPr marL="457200" indent="-298450">
              <a:buFont typeface="Courier New" panose="02070309020205020404" pitchFamily="49" charset="0"/>
              <a:buChar char="o"/>
            </a:pPr>
            <a:r>
              <a:rPr lang="en-GB" i="0" baseline="0" dirty="0" smtClean="0"/>
              <a:t>Scotland – CPG public inquiry 2021 revealed 75% respondents felt Islamophobia was not only an everyday issue but getting worse. So this statistic alongside other evidence just emphasises the pervasiveness of Islamophobia.</a:t>
            </a:r>
          </a:p>
          <a:p>
            <a:pPr marL="457200" indent="-298450">
              <a:buFont typeface="Courier New" panose="02070309020205020404" pitchFamily="49" charset="0"/>
              <a:buChar char="o"/>
            </a:pPr>
            <a:r>
              <a:rPr lang="en-GB" i="0" baseline="0" dirty="0" smtClean="0"/>
              <a:t>Ultimately, this statistic may not even account for the number of instances that go unreported due to various reasons (e.g. frequent </a:t>
            </a:r>
            <a:r>
              <a:rPr lang="en-GB" i="0" baseline="0" dirty="0" err="1" smtClean="0"/>
              <a:t>Islamophobic</a:t>
            </a:r>
            <a:r>
              <a:rPr lang="en-GB" i="0" baseline="0" dirty="0" smtClean="0"/>
              <a:t> incidents become normalised and people do not want to bother the police with paperwork or report it when there is no solution)</a:t>
            </a:r>
          </a:p>
          <a:p>
            <a:pPr marL="457200" indent="-298450">
              <a:buFont typeface="Courier New" panose="02070309020205020404" pitchFamily="49" charset="0"/>
              <a:buChar char="o"/>
            </a:pPr>
            <a:endParaRPr lang="en-GB" i="0" baseline="0" dirty="0" smtClean="0"/>
          </a:p>
          <a:p>
            <a:pPr marL="457200" indent="-298450">
              <a:buFont typeface="Courier New" panose="02070309020205020404" pitchFamily="49" charset="0"/>
              <a:buChar char="o"/>
            </a:pPr>
            <a:endParaRPr lang="en-GB" i="0" baseline="0" dirty="0" smtClean="0"/>
          </a:p>
        </p:txBody>
      </p:sp>
    </p:spTree>
    <p:extLst>
      <p:ext uri="{BB962C8B-B14F-4D97-AF65-F5344CB8AC3E}">
        <p14:creationId xmlns:p14="http://schemas.microsoft.com/office/powerpoint/2010/main" val="132178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96f2ae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096f2ae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Presenter notes:</a:t>
            </a:r>
          </a:p>
          <a:p>
            <a:pPr marL="171450" lvl="0" indent="-171450" algn="l" rtl="0">
              <a:spcBef>
                <a:spcPts val="0"/>
              </a:spcBef>
              <a:spcAft>
                <a:spcPts val="0"/>
              </a:spcAft>
              <a:buFont typeface="Courier New" panose="02070309020205020404" pitchFamily="49" charset="0"/>
              <a:buChar char="o"/>
            </a:pPr>
            <a:r>
              <a:rPr lang="en-GB" dirty="0" smtClean="0"/>
              <a:t>We</a:t>
            </a:r>
            <a:r>
              <a:rPr lang="en-GB" baseline="0" dirty="0" smtClean="0"/>
              <a:t> can use just some (of these) reasons as to why a definition, something so simple can actually be a powerful policy tool and this can also be emphasised by the current widely accepted definition. </a:t>
            </a:r>
          </a:p>
          <a:p>
            <a:pPr marL="171450" lvl="0" indent="-171450" algn="l" rtl="0">
              <a:spcBef>
                <a:spcPts val="0"/>
              </a:spcBef>
              <a:spcAft>
                <a:spcPts val="0"/>
              </a:spcAft>
              <a:buFont typeface="Courier New" panose="02070309020205020404" pitchFamily="49" charset="0"/>
              <a:buChar char="o"/>
            </a:pPr>
            <a:r>
              <a:rPr lang="en-GB" baseline="0" dirty="0" smtClean="0"/>
              <a:t>The widespread acceptance of the definition - It shows that the community are unified on their understanding of Islamophobia as victims.</a:t>
            </a:r>
            <a:endParaRPr dirty="0"/>
          </a:p>
        </p:txBody>
      </p:sp>
    </p:spTree>
    <p:extLst>
      <p:ext uri="{BB962C8B-B14F-4D97-AF65-F5344CB8AC3E}">
        <p14:creationId xmlns:p14="http://schemas.microsoft.com/office/powerpoint/2010/main" val="144353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da5946b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da5946b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Emphasise</a:t>
            </a:r>
            <a:r>
              <a:rPr lang="en-GB" baseline="0" dirty="0" smtClean="0"/>
              <a:t> on key words </a:t>
            </a:r>
            <a:r>
              <a:rPr lang="en-GB" i="0" baseline="0" dirty="0" smtClean="0"/>
              <a:t>when reading out i.e. </a:t>
            </a:r>
            <a:r>
              <a:rPr lang="en-GB" i="1" baseline="0" dirty="0" smtClean="0"/>
              <a:t>racism </a:t>
            </a:r>
            <a:r>
              <a:rPr lang="en-GB" i="0" baseline="0" dirty="0" smtClean="0"/>
              <a:t>and </a:t>
            </a:r>
            <a:r>
              <a:rPr lang="en-GB" i="1" baseline="0" dirty="0" err="1" smtClean="0"/>
              <a:t>Muslimness</a:t>
            </a:r>
            <a:r>
              <a:rPr lang="en-GB" i="1" baseline="0" dirty="0" smtClean="0"/>
              <a:t>.</a:t>
            </a:r>
          </a:p>
          <a:p>
            <a:pPr marL="0" lvl="0" indent="0" algn="l" rtl="0">
              <a:spcBef>
                <a:spcPts val="0"/>
              </a:spcBef>
              <a:spcAft>
                <a:spcPts val="0"/>
              </a:spcAft>
              <a:buNone/>
            </a:pPr>
            <a:endParaRPr lang="en-GB" i="1" baseline="0" dirty="0" smtClean="0"/>
          </a:p>
          <a:p>
            <a:pPr marL="0" lvl="0" indent="0" algn="l" rtl="0">
              <a:spcBef>
                <a:spcPts val="0"/>
              </a:spcBef>
              <a:spcAft>
                <a:spcPts val="0"/>
              </a:spcAft>
              <a:buNone/>
            </a:pPr>
            <a:r>
              <a:rPr lang="en-GB" b="1" i="0" baseline="0" dirty="0" smtClean="0"/>
              <a:t>Presenter notes:</a:t>
            </a:r>
          </a:p>
          <a:p>
            <a:pPr marL="171450" lvl="0" indent="-171450" algn="l" rtl="0">
              <a:spcBef>
                <a:spcPts val="0"/>
              </a:spcBef>
              <a:spcAft>
                <a:spcPts val="0"/>
              </a:spcAft>
              <a:buFont typeface="Courier New" panose="02070309020205020404" pitchFamily="49" charset="0"/>
              <a:buChar char="o"/>
            </a:pPr>
            <a:r>
              <a:rPr lang="en-GB" b="0" i="0" baseline="0" dirty="0" smtClean="0"/>
              <a:t>Maybe pose the question as to what their initial thoughts or observations are of this definition (not whether they agree with it or not)</a:t>
            </a:r>
            <a:endParaRPr b="1" i="0" dirty="0"/>
          </a:p>
        </p:txBody>
      </p:sp>
    </p:spTree>
    <p:extLst>
      <p:ext uri="{BB962C8B-B14F-4D97-AF65-F5344CB8AC3E}">
        <p14:creationId xmlns:p14="http://schemas.microsoft.com/office/powerpoint/2010/main" val="144595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96f2ae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096f2ae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i="0" u="none" strike="noStrike" cap="none" dirty="0" smtClean="0">
                <a:solidFill>
                  <a:srgbClr val="000000"/>
                </a:solidFill>
                <a:effectLst/>
                <a:latin typeface="Arial"/>
                <a:ea typeface="Arial"/>
                <a:cs typeface="Arial"/>
                <a:sym typeface="Arial"/>
              </a:rPr>
              <a:t>Purpose</a:t>
            </a:r>
          </a:p>
          <a:p>
            <a:pPr marL="171450" lvl="0" indent="-171450" algn="l" rtl="0">
              <a:spcBef>
                <a:spcPts val="0"/>
              </a:spcBef>
              <a:spcAft>
                <a:spcPts val="0"/>
              </a:spcAft>
              <a:buFontTx/>
              <a:buChar char="-"/>
            </a:pPr>
            <a:r>
              <a:rPr lang="en-GB" sz="1100" b="0" i="0" u="none" strike="noStrike" cap="none" dirty="0" smtClean="0">
                <a:solidFill>
                  <a:srgbClr val="000000"/>
                </a:solidFill>
                <a:effectLst/>
                <a:latin typeface="Arial"/>
                <a:ea typeface="Arial"/>
                <a:cs typeface="Arial"/>
                <a:sym typeface="Arial"/>
              </a:rPr>
              <a:t>To break down the</a:t>
            </a:r>
            <a:r>
              <a:rPr lang="en-GB" sz="1100" b="0" i="0" u="none" strike="noStrike" cap="none" baseline="0" dirty="0" smtClean="0">
                <a:solidFill>
                  <a:srgbClr val="000000"/>
                </a:solidFill>
                <a:effectLst/>
                <a:latin typeface="Arial"/>
                <a:ea typeface="Arial"/>
                <a:cs typeface="Arial"/>
                <a:sym typeface="Arial"/>
              </a:rPr>
              <a:t> conceptual elements of the definition</a:t>
            </a:r>
          </a:p>
          <a:p>
            <a:pPr marL="171450" lvl="0" indent="-171450" algn="l" rtl="0">
              <a:spcBef>
                <a:spcPts val="0"/>
              </a:spcBef>
              <a:spcAft>
                <a:spcPts val="0"/>
              </a:spcAft>
              <a:buFontTx/>
              <a:buChar char="-"/>
            </a:pPr>
            <a:r>
              <a:rPr lang="en-GB" sz="1100" b="0" i="0" u="none" strike="noStrike" cap="none" baseline="0" dirty="0" smtClean="0">
                <a:solidFill>
                  <a:srgbClr val="000000"/>
                </a:solidFill>
                <a:effectLst/>
                <a:latin typeface="Arial"/>
                <a:ea typeface="Arial"/>
                <a:cs typeface="Arial"/>
                <a:sym typeface="Arial"/>
              </a:rPr>
              <a:t>To begin using the terms interchangeably</a:t>
            </a:r>
          </a:p>
          <a:p>
            <a:pPr marL="0" lvl="0" indent="0" algn="l" rtl="0">
              <a:spcBef>
                <a:spcPts val="0"/>
              </a:spcBef>
              <a:spcAft>
                <a:spcPts val="0"/>
              </a:spcAft>
              <a:buFontTx/>
              <a:buNone/>
            </a:pPr>
            <a:endParaRPr lang="en-GB"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GB" sz="1100" b="0" i="0" u="none" strike="noStrike" cap="none" dirty="0" smtClean="0">
                <a:solidFill>
                  <a:srgbClr val="000000"/>
                </a:solidFill>
                <a:effectLst/>
                <a:latin typeface="Arial"/>
                <a:ea typeface="Arial"/>
                <a:cs typeface="Arial"/>
                <a:sym typeface="Arial"/>
              </a:rPr>
              <a:t>It </a:t>
            </a:r>
            <a:r>
              <a:rPr lang="en-GB" sz="1100" b="0" i="0" u="none" strike="noStrike" cap="none" dirty="0" smtClean="0">
                <a:solidFill>
                  <a:srgbClr val="000000"/>
                </a:solidFill>
                <a:effectLst/>
                <a:latin typeface="Arial"/>
                <a:ea typeface="Arial"/>
                <a:cs typeface="Arial"/>
                <a:sym typeface="Arial"/>
              </a:rPr>
              <a:t>goes beyond hate crime legislation, which only covers </a:t>
            </a:r>
            <a:r>
              <a:rPr lang="en-GB" sz="1100" b="0" i="0" u="sng" strike="noStrike" cap="none" dirty="0" smtClean="0">
                <a:solidFill>
                  <a:srgbClr val="000000"/>
                </a:solidFill>
                <a:effectLst/>
                <a:latin typeface="Arial"/>
                <a:ea typeface="Arial"/>
                <a:cs typeface="Arial"/>
                <a:sym typeface="Arial"/>
              </a:rPr>
              <a:t>physical or verbal assault</a:t>
            </a:r>
            <a:r>
              <a:rPr lang="en-GB" sz="1100" b="0" i="0" u="none" strike="noStrike" cap="none" dirty="0" smtClean="0">
                <a:solidFill>
                  <a:srgbClr val="000000"/>
                </a:solidFill>
                <a:effectLst/>
                <a:latin typeface="Arial"/>
                <a:ea typeface="Arial"/>
                <a:cs typeface="Arial"/>
                <a:sym typeface="Arial"/>
              </a:rPr>
              <a:t>. It shows all the manifestations of Islamophobia, for instance in the workplace, in youth activism in schools, employment processes etc. Removes any blurs and crossovers with typical racism or biases</a:t>
            </a:r>
            <a:r>
              <a:rPr lang="en-GB" sz="1100" b="0" i="0" u="none" strike="noStrike" cap="none" dirty="0" smtClean="0">
                <a:solidFill>
                  <a:srgbClr val="000000"/>
                </a:solidFill>
                <a:effectLst/>
                <a:latin typeface="Arial"/>
                <a:ea typeface="Arial"/>
                <a:cs typeface="Arial"/>
                <a:sym typeface="Arial"/>
              </a:rPr>
              <a:t>.</a:t>
            </a:r>
          </a:p>
          <a:p>
            <a:pPr marL="0" lvl="0" indent="0" algn="l" rtl="0">
              <a:spcBef>
                <a:spcPts val="0"/>
              </a:spcBef>
              <a:spcAft>
                <a:spcPts val="0"/>
              </a:spcAft>
              <a:buNone/>
            </a:pPr>
            <a:endParaRPr lang="en-GB"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GB" sz="1100" b="1" i="0" u="none" strike="noStrike" cap="none" dirty="0" smtClean="0">
                <a:solidFill>
                  <a:srgbClr val="000000"/>
                </a:solidFill>
                <a:effectLst/>
                <a:latin typeface="Arial"/>
                <a:ea typeface="Arial"/>
                <a:cs typeface="Arial"/>
                <a:sym typeface="Arial"/>
              </a:rPr>
              <a:t>Presenter notes:</a:t>
            </a:r>
          </a:p>
          <a:p>
            <a:pPr marL="171450" lvl="0" indent="-171450" algn="l" rtl="0">
              <a:spcBef>
                <a:spcPts val="0"/>
              </a:spcBef>
              <a:spcAft>
                <a:spcPts val="0"/>
              </a:spcAft>
              <a:buFont typeface="Courier New" panose="02070309020205020404" pitchFamily="49" charset="0"/>
              <a:buChar char="o"/>
            </a:pPr>
            <a:r>
              <a:rPr lang="en-GB" sz="1100" b="0" i="0" u="none" strike="noStrike" cap="none" baseline="0" dirty="0" smtClean="0">
                <a:solidFill>
                  <a:srgbClr val="000000"/>
                </a:solidFill>
                <a:effectLst/>
                <a:latin typeface="Arial"/>
                <a:ea typeface="Arial"/>
                <a:cs typeface="Arial"/>
                <a:sym typeface="Arial"/>
              </a:rPr>
              <a:t>Can give further examples of how racism and Islamophobia manifest under the areas mentioned i.e. media (negative perspectives), labour market (issue with equal opportunities and accessibility to the labour market)</a:t>
            </a:r>
          </a:p>
          <a:p>
            <a:pPr marL="171450" lvl="0" indent="-171450" algn="l" rtl="0">
              <a:spcBef>
                <a:spcPts val="0"/>
              </a:spcBef>
              <a:spcAft>
                <a:spcPts val="0"/>
              </a:spcAft>
              <a:buFont typeface="Courier New" panose="02070309020205020404" pitchFamily="49" charset="0"/>
              <a:buChar char="o"/>
            </a:pPr>
            <a:r>
              <a:rPr lang="en-GB" sz="1100" b="0" i="0" u="none" strike="noStrike" cap="none" dirty="0" smtClean="0">
                <a:solidFill>
                  <a:srgbClr val="000000"/>
                </a:solidFill>
                <a:effectLst/>
                <a:latin typeface="Arial"/>
                <a:cs typeface="Arial"/>
                <a:sym typeface="Arial"/>
              </a:rPr>
              <a:t>Racialisation</a:t>
            </a:r>
            <a:r>
              <a:rPr lang="en-GB" sz="1100" b="0" i="0" u="none" strike="noStrike" cap="none" baseline="0" dirty="0" smtClean="0">
                <a:solidFill>
                  <a:srgbClr val="000000"/>
                </a:solidFill>
                <a:effectLst/>
                <a:latin typeface="Arial"/>
                <a:cs typeface="Arial"/>
                <a:sym typeface="Arial"/>
              </a:rPr>
              <a:t> </a:t>
            </a:r>
            <a:r>
              <a:rPr lang="en-GB" sz="1100" b="0" i="0" u="none" strike="noStrike" cap="none" baseline="0" dirty="0" smtClean="0">
                <a:solidFill>
                  <a:srgbClr val="000000"/>
                </a:solidFill>
                <a:effectLst/>
                <a:latin typeface="Arial"/>
                <a:cs typeface="Arial"/>
                <a:sym typeface="Arial"/>
              </a:rPr>
              <a:t>can be seen through the association of Muslims with an Arab who in reality may be Christian for instance</a:t>
            </a:r>
            <a:r>
              <a:rPr lang="en-GB" sz="1100" b="0" i="0" u="none" strike="noStrike" cap="none" baseline="0" dirty="0" smtClean="0">
                <a:solidFill>
                  <a:srgbClr val="000000"/>
                </a:solidFill>
                <a:effectLst/>
                <a:latin typeface="Arial"/>
                <a:cs typeface="Arial"/>
                <a:sym typeface="Arial"/>
              </a:rPr>
              <a:t>.</a:t>
            </a:r>
          </a:p>
          <a:p>
            <a:pPr marL="0" lvl="0" indent="0" algn="l" rtl="0">
              <a:spcBef>
                <a:spcPts val="0"/>
              </a:spcBef>
              <a:spcAft>
                <a:spcPts val="0"/>
              </a:spcAft>
              <a:buNone/>
            </a:pPr>
            <a:endParaRPr lang="en-GB" sz="11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GB" sz="1100" b="0" i="1" u="sng" strike="noStrike" cap="none" baseline="0" dirty="0" smtClean="0">
                <a:solidFill>
                  <a:srgbClr val="000000"/>
                </a:solidFill>
                <a:effectLst/>
                <a:latin typeface="Arial"/>
                <a:cs typeface="Arial"/>
                <a:sym typeface="Arial"/>
              </a:rPr>
              <a:t>Rooted in religion vs rooted debate:</a:t>
            </a:r>
          </a:p>
          <a:p>
            <a:pPr marL="171450" lvl="0" indent="-171450" algn="l" rtl="0">
              <a:spcBef>
                <a:spcPts val="0"/>
              </a:spcBef>
              <a:spcAft>
                <a:spcPts val="0"/>
              </a:spcAft>
              <a:buFont typeface="Courier New" panose="02070309020205020404" pitchFamily="49" charset="0"/>
              <a:buChar char="o"/>
            </a:pPr>
            <a:r>
              <a:rPr lang="en-GB" sz="1100" b="0" i="0" u="none" strike="noStrike" cap="none" baseline="0" dirty="0" smtClean="0">
                <a:solidFill>
                  <a:srgbClr val="000000"/>
                </a:solidFill>
                <a:effectLst/>
                <a:latin typeface="Arial"/>
                <a:cs typeface="Arial"/>
                <a:sym typeface="Arial"/>
              </a:rPr>
              <a:t>Racism in all its forms is not a contemporary issue but a long sustained issue. Many forms of discrimination targeting ethnic or religious groups have stemmed from this sentiment.</a:t>
            </a:r>
          </a:p>
          <a:p>
            <a:pPr marL="171450" lvl="0" indent="-171450" algn="l" rtl="0">
              <a:spcBef>
                <a:spcPts val="0"/>
              </a:spcBef>
              <a:spcAft>
                <a:spcPts val="0"/>
              </a:spcAft>
              <a:buFont typeface="Courier New" panose="02070309020205020404" pitchFamily="49" charset="0"/>
              <a:buChar char="o"/>
            </a:pPr>
            <a:r>
              <a:rPr lang="en-GB" sz="1100" b="0" i="0" u="none" strike="noStrike" cap="none" baseline="0" dirty="0" smtClean="0">
                <a:solidFill>
                  <a:srgbClr val="000000"/>
                </a:solidFill>
                <a:effectLst/>
                <a:latin typeface="Arial"/>
                <a:cs typeface="Arial"/>
                <a:sym typeface="Arial"/>
              </a:rPr>
              <a:t>When there is an issue or ‘hatred’ for a religion it can be exercised through academic debate or expressing discontent with overt religious practices but the various manifestations of racism and Islamophobia is not out of fear of the religion becoming dominant but certain groups that don’t conform to British norms not necessarily due to religion but other ethnic markers as well.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3100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96f2ae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096f2ae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Purpose:</a:t>
            </a:r>
          </a:p>
          <a:p>
            <a:pPr marL="171450" lvl="0" indent="-171450" algn="l" rtl="0">
              <a:spcBef>
                <a:spcPts val="0"/>
              </a:spcBef>
              <a:spcAft>
                <a:spcPts val="0"/>
              </a:spcAft>
              <a:buFontTx/>
              <a:buChar char="-"/>
            </a:pPr>
            <a:r>
              <a:rPr lang="en-GB" b="0" baseline="0" dirty="0" smtClean="0"/>
              <a:t>Not to expose prejudices but to show us what common stereotypes have been used to target specific groups in harmful ways. </a:t>
            </a:r>
          </a:p>
          <a:p>
            <a:pPr marL="171450" lvl="0" indent="-171450" algn="l" rtl="0">
              <a:spcBef>
                <a:spcPts val="0"/>
              </a:spcBef>
              <a:spcAft>
                <a:spcPts val="0"/>
              </a:spcAft>
              <a:buFontTx/>
              <a:buChar char="-"/>
            </a:pPr>
            <a:r>
              <a:rPr lang="en-GB" b="0" baseline="0" dirty="0" smtClean="0"/>
              <a:t>To make us all think (Muslims and non Muslim alike) what stereotypes we have and why? What influences them? For Muslims why do we consider the following traits to represent ‘visibly Muslim’ people when there is a huge diversity within the faith? (media, Muslims in public spheres)</a:t>
            </a:r>
            <a:endParaRPr lang="en-GB" b="0" dirty="0" smtClean="0"/>
          </a:p>
          <a:p>
            <a:pPr marL="0" lvl="0" indent="0" algn="l" rtl="0">
              <a:spcBef>
                <a:spcPts val="0"/>
              </a:spcBef>
              <a:spcAft>
                <a:spcPts val="0"/>
              </a:spcAft>
              <a:buNone/>
            </a:pPr>
            <a:endParaRPr lang="en-GB" b="1" dirty="0" smtClean="0"/>
          </a:p>
          <a:p>
            <a:pPr marL="0" lvl="0" indent="0" algn="l" rtl="0">
              <a:spcBef>
                <a:spcPts val="0"/>
              </a:spcBef>
              <a:spcAft>
                <a:spcPts val="0"/>
              </a:spcAft>
              <a:buNone/>
            </a:pPr>
            <a:r>
              <a:rPr lang="en-GB" b="1" dirty="0" smtClean="0"/>
              <a:t>Presenter notes:</a:t>
            </a:r>
          </a:p>
          <a:p>
            <a:pPr marL="0" lvl="0" indent="0" algn="l" rtl="0">
              <a:spcBef>
                <a:spcPts val="0"/>
              </a:spcBef>
              <a:spcAft>
                <a:spcPts val="0"/>
              </a:spcAft>
              <a:buNone/>
            </a:pPr>
            <a:r>
              <a:rPr lang="en-GB" b="0" i="1" dirty="0" smtClean="0"/>
              <a:t>Note:</a:t>
            </a:r>
            <a:r>
              <a:rPr lang="en-GB" b="0" i="1" baseline="0" dirty="0" smtClean="0"/>
              <a:t> we are not talking about just physical characteristics here but behaviours</a:t>
            </a:r>
            <a:endParaRPr lang="en-GB" b="0" i="1" dirty="0" smtClean="0"/>
          </a:p>
          <a:p>
            <a:pPr marL="171450" lvl="0" indent="-171450" algn="l" rtl="0">
              <a:spcBef>
                <a:spcPts val="0"/>
              </a:spcBef>
              <a:spcAft>
                <a:spcPts val="0"/>
              </a:spcAft>
              <a:buFont typeface="Courier New" panose="02070309020205020404" pitchFamily="49" charset="0"/>
              <a:buChar char="o"/>
            </a:pPr>
            <a:r>
              <a:rPr lang="en-GB" dirty="0" smtClean="0"/>
              <a:t>Ask the audience– what do they think visually</a:t>
            </a:r>
            <a:r>
              <a:rPr lang="en-GB" baseline="0" dirty="0" smtClean="0"/>
              <a:t> when we say Muslim or an expression of </a:t>
            </a:r>
            <a:r>
              <a:rPr lang="en-GB" baseline="0" dirty="0" err="1" smtClean="0"/>
              <a:t>Muslimness</a:t>
            </a:r>
            <a:r>
              <a:rPr lang="en-GB" baseline="0" dirty="0" smtClean="0"/>
              <a:t>?</a:t>
            </a:r>
          </a:p>
          <a:p>
            <a:pPr marL="171450" lvl="0" indent="-171450" algn="l" rtl="0">
              <a:spcBef>
                <a:spcPts val="0"/>
              </a:spcBef>
              <a:spcAft>
                <a:spcPts val="0"/>
              </a:spcAft>
              <a:buFont typeface="Courier New" panose="02070309020205020404" pitchFamily="49" charset="0"/>
              <a:buChar char="o"/>
            </a:pPr>
            <a:r>
              <a:rPr lang="en-GB" baseline="0" dirty="0" smtClean="0"/>
              <a:t>Spend about 5 minutes discussing this and be open to suggestions. </a:t>
            </a:r>
            <a:endParaRPr dirty="0"/>
          </a:p>
        </p:txBody>
      </p:sp>
    </p:spTree>
    <p:extLst>
      <p:ext uri="{BB962C8B-B14F-4D97-AF65-F5344CB8AC3E}">
        <p14:creationId xmlns:p14="http://schemas.microsoft.com/office/powerpoint/2010/main" val="20157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i="1" u="sng" dirty="0" smtClean="0"/>
              <a:t>Sources from the BBC</a:t>
            </a:r>
            <a:r>
              <a:rPr lang="en-GB" i="1" u="sng" baseline="0" dirty="0" smtClean="0"/>
              <a:t> and</a:t>
            </a:r>
            <a:r>
              <a:rPr lang="en-GB" i="1" u="sng" dirty="0" smtClean="0"/>
              <a:t> Independent </a:t>
            </a:r>
          </a:p>
          <a:p>
            <a:pPr marL="158750" indent="0">
              <a:buNone/>
            </a:pPr>
            <a:endParaRPr lang="en-GB" i="1" u="sng" dirty="0" smtClean="0"/>
          </a:p>
          <a:p>
            <a:pPr marL="158750" indent="0">
              <a:buNone/>
            </a:pPr>
            <a:r>
              <a:rPr lang="en-GB" b="1" i="0" u="none" dirty="0" smtClean="0"/>
              <a:t>Purpose:</a:t>
            </a:r>
          </a:p>
          <a:p>
            <a:pPr marL="158750" indent="0">
              <a:buNone/>
            </a:pPr>
            <a:r>
              <a:rPr lang="en-GB" b="0" i="0" u="none" dirty="0" smtClean="0"/>
              <a:t>T</a:t>
            </a:r>
            <a:r>
              <a:rPr lang="en-GB" b="0" i="0" u="none" baseline="0" dirty="0" smtClean="0"/>
              <a:t>o highlight the various levels Islamophobia is in society and notably targeting those who exhibit perceived </a:t>
            </a:r>
            <a:r>
              <a:rPr lang="en-GB" b="0" i="0" u="none" baseline="0" dirty="0" err="1" smtClean="0"/>
              <a:t>Muslimness</a:t>
            </a:r>
            <a:r>
              <a:rPr lang="en-GB" b="0" i="0" u="none" baseline="0" dirty="0" smtClean="0"/>
              <a:t> or expression of </a:t>
            </a:r>
            <a:r>
              <a:rPr lang="en-GB" b="0" i="0" u="none" baseline="0" dirty="0" err="1" smtClean="0"/>
              <a:t>Muslimness</a:t>
            </a:r>
            <a:r>
              <a:rPr lang="en-GB" b="0" i="0" u="none" baseline="0" dirty="0" smtClean="0"/>
              <a:t>. Notably, these have happened in the workplace. </a:t>
            </a:r>
          </a:p>
          <a:p>
            <a:pPr marL="158750" indent="0">
              <a:buNone/>
            </a:pPr>
            <a:r>
              <a:rPr lang="en-GB" b="1" i="0" u="none" baseline="0" dirty="0" smtClean="0"/>
              <a:t>Presenter notes:</a:t>
            </a:r>
            <a:endParaRPr lang="en-GB" b="0" i="0" u="none" dirty="0" smtClean="0"/>
          </a:p>
          <a:p>
            <a:r>
              <a:rPr lang="en-GB" baseline="0" dirty="0" smtClean="0"/>
              <a:t>There is a wealth of documented instances of parliamentarians from across the political spectrum who have experienced some type of abuse not only in their careers but in their youth. Either because they have a Muslim sounding name, speak a foreign language or are not of a white ethnic background.</a:t>
            </a:r>
          </a:p>
          <a:p>
            <a:r>
              <a:rPr lang="en-GB" baseline="0" dirty="0" smtClean="0"/>
              <a:t>This example also includes Islamophobia’s manifestations in institutions and the workplace so casually</a:t>
            </a:r>
            <a:endParaRPr lang="en-GB" dirty="0"/>
          </a:p>
        </p:txBody>
      </p:sp>
    </p:spTree>
    <p:extLst>
      <p:ext uri="{BB962C8B-B14F-4D97-AF65-F5344CB8AC3E}">
        <p14:creationId xmlns:p14="http://schemas.microsoft.com/office/powerpoint/2010/main" val="1983989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96f2ae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096f2ae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1" dirty="0" smtClean="0">
                <a:solidFill>
                  <a:schemeClr val="tx1"/>
                </a:solidFill>
                <a:latin typeface="Book Antiqua" panose="02040602050305030304" pitchFamily="18" charset="0"/>
              </a:rPr>
              <a:t>Purpose: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dirty="0" smtClean="0">
                <a:solidFill>
                  <a:schemeClr val="tx1"/>
                </a:solidFill>
                <a:latin typeface="Book Antiqua" panose="02040602050305030304" pitchFamily="18" charset="0"/>
              </a:rPr>
              <a:t>Explain</a:t>
            </a:r>
            <a:r>
              <a:rPr lang="en-GB" sz="1100" b="0" baseline="0" dirty="0" smtClean="0">
                <a:solidFill>
                  <a:schemeClr val="tx1"/>
                </a:solidFill>
                <a:latin typeface="Book Antiqua" panose="02040602050305030304" pitchFamily="18" charset="0"/>
              </a:rPr>
              <a:t> the difference between expression and perceived </a:t>
            </a:r>
            <a:r>
              <a:rPr lang="en-GB" sz="1100" b="0" baseline="0" dirty="0" err="1" smtClean="0">
                <a:solidFill>
                  <a:schemeClr val="tx1"/>
                </a:solidFill>
                <a:latin typeface="Book Antiqua" panose="02040602050305030304" pitchFamily="18" charset="0"/>
              </a:rPr>
              <a:t>Muslimness</a:t>
            </a:r>
            <a:r>
              <a:rPr lang="en-GB" sz="1100" b="0" baseline="0" dirty="0" smtClean="0">
                <a:solidFill>
                  <a:schemeClr val="tx1"/>
                </a:solidFill>
                <a:latin typeface="Book Antiqua" panose="02040602050305030304" pitchFamily="18" charset="0"/>
              </a:rPr>
              <a:t>, namely that perceived highlights that Islamophobia is a better term because the issue affects non Muslims too. (Hence, we do not encourage using the term anti-Muslim hatred)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Highlighting examples</a:t>
            </a:r>
            <a:r>
              <a:rPr lang="en-GB" baseline="0" dirty="0" smtClean="0"/>
              <a:t> such as this is key to demonstrate that Islamophobia, </a:t>
            </a:r>
            <a:r>
              <a:rPr lang="en-GB" b="1" i="1" baseline="0" dirty="0" smtClean="0"/>
              <a:t>if understood</a:t>
            </a:r>
            <a:r>
              <a:rPr lang="en-GB" b="1" i="0" baseline="0" dirty="0" smtClean="0"/>
              <a:t> </a:t>
            </a:r>
            <a:r>
              <a:rPr lang="en-GB" b="0" i="0" baseline="0" dirty="0" smtClean="0"/>
              <a:t>as a form of racism affects more than those who are Muslims but other BME and minority communities – this is the devastating impact of Islamophobia and how embedded it is in British society.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dirty="0" smtClean="0">
              <a:solidFill>
                <a:schemeClr val="tx1"/>
              </a:solidFill>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1" dirty="0" smtClean="0">
                <a:solidFill>
                  <a:schemeClr val="tx1"/>
                </a:solidFill>
                <a:latin typeface="Book Antiqua" panose="02040602050305030304" pitchFamily="18" charset="0"/>
              </a:rPr>
              <a:t>Presenter</a:t>
            </a:r>
            <a:r>
              <a:rPr lang="en-GB" sz="1100" b="1" baseline="0" dirty="0" smtClean="0">
                <a:solidFill>
                  <a:schemeClr val="tx1"/>
                </a:solidFill>
                <a:latin typeface="Book Antiqua" panose="02040602050305030304" pitchFamily="18" charset="0"/>
              </a:rPr>
              <a:t> notes:</a:t>
            </a:r>
            <a:endParaRPr lang="en-GB" sz="1100" b="1" dirty="0" smtClean="0">
              <a:solidFill>
                <a:schemeClr val="tx1"/>
              </a:solidFill>
              <a:latin typeface="Book Antiqua" panose="0204060205030503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GB" sz="1100" dirty="0" err="1" smtClean="0">
                <a:solidFill>
                  <a:schemeClr val="tx1"/>
                </a:solidFill>
                <a:latin typeface="Book Antiqua" panose="02040602050305030304" pitchFamily="18" charset="0"/>
              </a:rPr>
              <a:t>Sukhwinder</a:t>
            </a:r>
            <a:r>
              <a:rPr lang="en-GB" sz="1100" baseline="0" dirty="0" smtClean="0">
                <a:solidFill>
                  <a:schemeClr val="tx1"/>
                </a:solidFill>
                <a:latin typeface="Book Antiqua" panose="02040602050305030304" pitchFamily="18" charset="0"/>
              </a:rPr>
              <a:t> </a:t>
            </a:r>
            <a:r>
              <a:rPr lang="en-GB" sz="1100" baseline="0" dirty="0" err="1" smtClean="0">
                <a:solidFill>
                  <a:schemeClr val="tx1"/>
                </a:solidFill>
                <a:latin typeface="Book Antiqua" panose="02040602050305030304" pitchFamily="18" charset="0"/>
              </a:rPr>
              <a:t>Sodhi</a:t>
            </a:r>
            <a:r>
              <a:rPr lang="en-GB" sz="1100" baseline="0" dirty="0" smtClean="0">
                <a:solidFill>
                  <a:schemeClr val="tx1"/>
                </a:solidFill>
                <a:latin typeface="Book Antiqua" panose="02040602050305030304" pitchFamily="18" charset="0"/>
              </a:rPr>
              <a:t> is the man on the left. He is from the U.S. and post 9/11 was murdered because he was perceived to be Muslim. Again how can Islamophobia be a hate for the religion when people do not know about it. A turban is a traditional religious headwear for Sikh men and not Muslim men/women.</a:t>
            </a:r>
            <a:endParaRPr lang="en-GB" sz="1100" dirty="0" smtClean="0">
              <a:solidFill>
                <a:schemeClr val="tx1"/>
              </a:solidFill>
              <a:latin typeface="Book Antiqua" panose="0204060205030503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GB" sz="1100" dirty="0" smtClean="0">
                <a:solidFill>
                  <a:schemeClr val="tx1"/>
                </a:solidFill>
                <a:latin typeface="Book Antiqua" panose="02040602050305030304" pitchFamily="18" charset="0"/>
              </a:rPr>
              <a:t>Associating temple goers in Muslim areas as Muslim, and those who spend time with Muslim neighbours or friends. Associating</a:t>
            </a:r>
            <a:r>
              <a:rPr lang="en-GB" sz="1100" baseline="0" dirty="0" smtClean="0">
                <a:solidFill>
                  <a:schemeClr val="tx1"/>
                </a:solidFill>
                <a:latin typeface="Book Antiqua" panose="02040602050305030304" pitchFamily="18" charset="0"/>
              </a:rPr>
              <a:t> the appearance of mosques and </a:t>
            </a:r>
            <a:r>
              <a:rPr lang="en-GB" sz="1100" baseline="0" dirty="0" err="1" smtClean="0">
                <a:solidFill>
                  <a:schemeClr val="tx1"/>
                </a:solidFill>
                <a:latin typeface="Book Antiqua" panose="02040602050305030304" pitchFamily="18" charset="0"/>
              </a:rPr>
              <a:t>Gurdwaras</a:t>
            </a:r>
            <a:r>
              <a:rPr lang="en-GB" sz="1100" baseline="0" dirty="0" smtClean="0">
                <a:solidFill>
                  <a:schemeClr val="tx1"/>
                </a:solidFill>
                <a:latin typeface="Book Antiqua" panose="02040602050305030304" pitchFamily="18" charset="0"/>
              </a:rPr>
              <a:t> as the same place of worship simply because they do not look like a church or something foreign.</a:t>
            </a:r>
            <a:endParaRPr lang="en-GB" sz="1100" dirty="0" smtClean="0">
              <a:solidFill>
                <a:schemeClr val="tx1"/>
              </a:solidFill>
              <a:latin typeface="Book Antiqua" panose="02040602050305030304" pitchFamily="18" charset="0"/>
              <a:ea typeface="Book Antiqua"/>
              <a:sym typeface="Book Antiqua"/>
            </a:endParaRPr>
          </a:p>
          <a:p>
            <a:pPr marL="0" lvl="0" indent="0" algn="l" rtl="0">
              <a:spcBef>
                <a:spcPts val="0"/>
              </a:spcBef>
              <a:spcAft>
                <a:spcPts val="0"/>
              </a:spcAft>
              <a:buNone/>
            </a:pPr>
            <a:endParaRPr lang="en-GB" b="1" dirty="0" smtClean="0"/>
          </a:p>
        </p:txBody>
      </p:sp>
    </p:spTree>
    <p:extLst>
      <p:ext uri="{BB962C8B-B14F-4D97-AF65-F5344CB8AC3E}">
        <p14:creationId xmlns:p14="http://schemas.microsoft.com/office/powerpoint/2010/main" val="310414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096f2ae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096f2ae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Purpose</a:t>
            </a:r>
          </a:p>
          <a:p>
            <a:pPr marL="0" lvl="0" indent="0" algn="l" rtl="0">
              <a:spcBef>
                <a:spcPts val="0"/>
              </a:spcBef>
              <a:spcAft>
                <a:spcPts val="0"/>
              </a:spcAft>
              <a:buNone/>
            </a:pPr>
            <a:r>
              <a:rPr lang="en-GB" b="0" dirty="0" smtClean="0"/>
              <a:t>To</a:t>
            </a:r>
            <a:r>
              <a:rPr lang="en-GB" b="0" baseline="0" dirty="0" smtClean="0"/>
              <a:t> appreciate that we have a short, easily understood definition and appreciate that we are able to explain it to others as a starting point on a complex issue.</a:t>
            </a:r>
          </a:p>
          <a:p>
            <a:pPr marL="0" lvl="0" indent="0" algn="l" rtl="0">
              <a:spcBef>
                <a:spcPts val="0"/>
              </a:spcBef>
              <a:spcAft>
                <a:spcPts val="0"/>
              </a:spcAft>
              <a:buNone/>
            </a:pPr>
            <a:endParaRPr lang="en-GB" b="0" baseline="0" dirty="0" smtClean="0"/>
          </a:p>
          <a:p>
            <a:pPr marL="0" lvl="0" indent="0" algn="l" rtl="0">
              <a:spcBef>
                <a:spcPts val="0"/>
              </a:spcBef>
              <a:spcAft>
                <a:spcPts val="0"/>
              </a:spcAft>
              <a:buNone/>
            </a:pPr>
            <a:r>
              <a:rPr lang="en-GB" b="0" baseline="0" dirty="0" smtClean="0"/>
              <a:t>To highlight that the definition is a meaningful concept but needs further guidelines to help policymakers and policy enforcers apply the definition in practice by knowing what behaviour is </a:t>
            </a:r>
            <a:r>
              <a:rPr lang="en-GB" b="0" baseline="0" dirty="0" err="1" smtClean="0"/>
              <a:t>Islamophobic</a:t>
            </a:r>
            <a:r>
              <a:rPr lang="en-GB" b="0" baseline="0" dirty="0" smtClean="0"/>
              <a:t> in everyday life.</a:t>
            </a:r>
            <a:endParaRPr lang="en-GB" b="0" dirty="0" smtClean="0"/>
          </a:p>
          <a:p>
            <a:pPr marL="0" lvl="0" indent="0" algn="l" rtl="0">
              <a:spcBef>
                <a:spcPts val="0"/>
              </a:spcBef>
              <a:spcAft>
                <a:spcPts val="0"/>
              </a:spcAft>
              <a:buNone/>
            </a:pPr>
            <a:endParaRPr lang="en-GB" b="0" dirty="0" smtClean="0"/>
          </a:p>
          <a:p>
            <a:pPr marL="0" lvl="0" indent="0" algn="l" rtl="0">
              <a:spcBef>
                <a:spcPts val="0"/>
              </a:spcBef>
              <a:spcAft>
                <a:spcPts val="0"/>
              </a:spcAft>
              <a:buNone/>
            </a:pPr>
            <a:r>
              <a:rPr lang="en-GB" b="1" dirty="0" smtClean="0"/>
              <a:t>Presenter notes:</a:t>
            </a:r>
            <a:endParaRPr lang="en-GB" dirty="0" smtClean="0"/>
          </a:p>
          <a:p>
            <a:pPr marL="171450" lvl="0" indent="-171450" algn="l" rtl="0">
              <a:spcBef>
                <a:spcPts val="0"/>
              </a:spcBef>
              <a:spcAft>
                <a:spcPts val="0"/>
              </a:spcAft>
              <a:buFont typeface="Courier New" panose="02070309020205020404" pitchFamily="49" charset="0"/>
              <a:buChar char="o"/>
            </a:pPr>
            <a:r>
              <a:rPr lang="en-GB" dirty="0" smtClean="0"/>
              <a:t>Why </a:t>
            </a:r>
            <a:r>
              <a:rPr lang="en-GB" dirty="0"/>
              <a:t>Islamophobia falls within a racism and having a wide/short definition is better than a narrow/long one</a:t>
            </a:r>
          </a:p>
          <a:p>
            <a:pPr marL="171450" lvl="0" indent="-171450" algn="l" rtl="0">
              <a:spcBef>
                <a:spcPts val="0"/>
              </a:spcBef>
              <a:spcAft>
                <a:spcPts val="0"/>
              </a:spcAft>
              <a:buFont typeface="Courier New" panose="02070309020205020404" pitchFamily="49" charset="0"/>
              <a:buChar char="o"/>
            </a:pPr>
            <a:r>
              <a:rPr lang="en-GB" dirty="0"/>
              <a:t>Is it a better definition than others? Should we stop arguing and just work with what we have?</a:t>
            </a:r>
            <a:endParaRPr lang="en-GB" dirty="0">
              <a:solidFill>
                <a:schemeClr val="dk1"/>
              </a:solidFill>
            </a:endParaRPr>
          </a:p>
          <a:p>
            <a:pPr marL="171450" lvl="0" indent="-171450" algn="l" rtl="0">
              <a:spcBef>
                <a:spcPts val="0"/>
              </a:spcBef>
              <a:spcAft>
                <a:spcPts val="0"/>
              </a:spcAft>
              <a:buFont typeface="Courier New" panose="02070309020205020404" pitchFamily="49" charset="0"/>
              <a:buChar char="o"/>
            </a:pPr>
            <a:r>
              <a:rPr lang="en-GB" dirty="0">
                <a:solidFill>
                  <a:schemeClr val="dk1"/>
                </a:solidFill>
              </a:rPr>
              <a:t>Why are guidelines important? </a:t>
            </a:r>
            <a:r>
              <a:rPr lang="en-GB" dirty="0">
                <a:solidFill>
                  <a:schemeClr val="dk1"/>
                </a:solidFill>
                <a:sym typeface="Wingdings" pitchFamily="2" charset="2"/>
              </a:rPr>
              <a:t> policy-applicable</a:t>
            </a:r>
            <a:r>
              <a:rPr lang="en-GB" dirty="0">
                <a:solidFill>
                  <a:schemeClr val="dk1"/>
                </a:solidFill>
              </a:rPr>
              <a:t>		</a:t>
            </a:r>
          </a:p>
        </p:txBody>
      </p:sp>
    </p:spTree>
    <p:extLst>
      <p:ext uri="{BB962C8B-B14F-4D97-AF65-F5344CB8AC3E}">
        <p14:creationId xmlns:p14="http://schemas.microsoft.com/office/powerpoint/2010/main" val="608207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extBox 1"/>
          <p:cNvSpPr txBox="1"/>
          <p:nvPr/>
        </p:nvSpPr>
        <p:spPr>
          <a:xfrm>
            <a:off x="2026311" y="636422"/>
            <a:ext cx="4851008" cy="646331"/>
          </a:xfrm>
          <a:prstGeom prst="rect">
            <a:avLst/>
          </a:prstGeom>
          <a:noFill/>
        </p:spPr>
        <p:txBody>
          <a:bodyPr wrap="none" rtlCol="0">
            <a:spAutoFit/>
          </a:bodyPr>
          <a:lstStyle/>
          <a:p>
            <a:r>
              <a:rPr lang="en-GB" sz="3600" b="1" dirty="0" smtClean="0">
                <a:latin typeface="Book Antiqua" panose="02040602050305030304" pitchFamily="18" charset="0"/>
              </a:rPr>
              <a:t>#</a:t>
            </a:r>
            <a:r>
              <a:rPr lang="en-GB" sz="3600" b="1" dirty="0" err="1" smtClean="0">
                <a:latin typeface="Book Antiqua" panose="02040602050305030304" pitchFamily="18" charset="0"/>
              </a:rPr>
              <a:t>AdoptTheDefinition</a:t>
            </a:r>
            <a:endParaRPr lang="en-GB" sz="3600" b="1" dirty="0">
              <a:latin typeface="Book Antiqua" panose="02040602050305030304" pitchFamily="18" charset="0"/>
            </a:endParaRPr>
          </a:p>
        </p:txBody>
      </p:sp>
      <p:sp>
        <p:nvSpPr>
          <p:cNvPr id="3" name="TextBox 2"/>
          <p:cNvSpPr txBox="1"/>
          <p:nvPr/>
        </p:nvSpPr>
        <p:spPr>
          <a:xfrm>
            <a:off x="2114093" y="1543507"/>
            <a:ext cx="5764378" cy="1754326"/>
          </a:xfrm>
          <a:prstGeom prst="rect">
            <a:avLst/>
          </a:prstGeom>
          <a:noFill/>
        </p:spPr>
        <p:txBody>
          <a:bodyPr wrap="square" rtlCol="0">
            <a:spAutoFit/>
          </a:bodyPr>
          <a:lstStyle/>
          <a:p>
            <a:r>
              <a:rPr lang="en-GB" sz="3600" b="1" dirty="0" smtClean="0">
                <a:latin typeface="Book Antiqua" panose="02040602050305030304" pitchFamily="18" charset="0"/>
              </a:rPr>
              <a:t>Understanding Islamophobia and Why we need a definition</a:t>
            </a:r>
            <a:endParaRPr lang="en-GB" sz="3600" b="1"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Book Antiqua"/>
                <a:ea typeface="Book Antiqua"/>
                <a:cs typeface="Book Antiqua"/>
                <a:sym typeface="Book Antiqua"/>
              </a:rPr>
              <a:t>Example Guidelines</a:t>
            </a:r>
            <a:endParaRPr b="1" dirty="0">
              <a:latin typeface="Book Antiqua"/>
              <a:ea typeface="Book Antiqua"/>
              <a:cs typeface="Book Antiqua"/>
              <a:sym typeface="Book Antiqua"/>
            </a:endParaRPr>
          </a:p>
        </p:txBody>
      </p:sp>
      <p:sp>
        <p:nvSpPr>
          <p:cNvPr id="69" name="Google Shape;69;p15"/>
          <p:cNvSpPr txBox="1">
            <a:spLocks noGrp="1"/>
          </p:cNvSpPr>
          <p:nvPr>
            <p:ph type="body" idx="1"/>
          </p:nvPr>
        </p:nvSpPr>
        <p:spPr>
          <a:xfrm>
            <a:off x="160446" y="962526"/>
            <a:ext cx="7560390" cy="3547597"/>
          </a:xfrm>
          <a:prstGeom prst="rect">
            <a:avLst/>
          </a:prstGeom>
        </p:spPr>
        <p:txBody>
          <a:bodyPr spcFirstLastPara="1" wrap="square" lIns="91425" tIns="91425" rIns="91425" bIns="91425" anchor="t" anchorCtr="0">
            <a:normAutofit/>
          </a:bodyPr>
          <a:lstStyle/>
          <a:p>
            <a:pPr marL="342900">
              <a:lnSpc>
                <a:spcPct val="100000"/>
              </a:lnSpc>
              <a:buFont typeface="+mj-lt"/>
              <a:buAutoNum type="alphaLcParenR"/>
            </a:pPr>
            <a:r>
              <a:rPr lang="en-GB" sz="1100" i="1" dirty="0" smtClean="0">
                <a:solidFill>
                  <a:schemeClr val="tx1"/>
                </a:solidFill>
                <a:latin typeface="Arial" panose="020B0604020202020204" pitchFamily="34" charset="0"/>
                <a:ea typeface="Book Antiqua"/>
                <a:cs typeface="Arial" panose="020B0604020202020204" pitchFamily="34" charset="0"/>
                <a:sym typeface="Book Antiqua"/>
              </a:rPr>
              <a:t>Making </a:t>
            </a:r>
            <a:r>
              <a:rPr lang="en-GB" sz="1100" i="1" dirty="0">
                <a:solidFill>
                  <a:schemeClr val="tx1"/>
                </a:solidFill>
                <a:latin typeface="Arial" panose="020B0604020202020204" pitchFamily="34" charset="0"/>
                <a:ea typeface="Book Antiqua"/>
                <a:cs typeface="Arial" panose="020B0604020202020204" pitchFamily="34" charset="0"/>
                <a:sym typeface="Book Antiqua"/>
              </a:rPr>
              <a:t>mendacious, dehumanising, vilifying, demonising, or stereotypical allegations about Muslims</a:t>
            </a:r>
            <a:r>
              <a:rPr lang="en-GB" sz="1100" i="1" dirty="0" smtClean="0">
                <a:solidFill>
                  <a:schemeClr val="tx1"/>
                </a:solidFill>
                <a:latin typeface="Arial" panose="020B0604020202020204" pitchFamily="34" charset="0"/>
                <a:ea typeface="Book Antiqua"/>
                <a:cs typeface="Arial" panose="020B0604020202020204" pitchFamily="34" charset="0"/>
                <a:sym typeface="Book Antiqua"/>
              </a:rPr>
              <a:t>.</a:t>
            </a:r>
            <a:endParaRPr lang="en-GB" sz="1100" i="1" dirty="0">
              <a:solidFill>
                <a:schemeClr val="tx1"/>
              </a:solidFill>
              <a:latin typeface="Arial" panose="020B0604020202020204" pitchFamily="34" charset="0"/>
              <a:ea typeface="Book Antiqua"/>
              <a:cs typeface="Arial" panose="020B0604020202020204" pitchFamily="34" charset="0"/>
              <a:sym typeface="Book Antiqua"/>
            </a:endParaRPr>
          </a:p>
          <a:p>
            <a:pPr marL="342900">
              <a:lnSpc>
                <a:spcPct val="100000"/>
              </a:lnSpc>
              <a:buFont typeface="+mj-lt"/>
              <a:buAutoNum type="alphaLcParenR"/>
            </a:pPr>
            <a:endParaRPr lang="en-GB" sz="1100" i="1" dirty="0">
              <a:solidFill>
                <a:schemeClr val="tx1"/>
              </a:solidFill>
              <a:latin typeface="Arial" panose="020B0604020202020204" pitchFamily="34" charset="0"/>
              <a:ea typeface="Book Antiqua"/>
              <a:cs typeface="Arial" panose="020B0604020202020204" pitchFamily="34" charset="0"/>
              <a:sym typeface="Book Antiqua"/>
            </a:endParaRPr>
          </a:p>
          <a:p>
            <a:pPr marL="342900">
              <a:lnSpc>
                <a:spcPct val="100000"/>
              </a:lnSpc>
              <a:buFont typeface="+mj-lt"/>
              <a:buAutoNum type="alphaLcParenR"/>
            </a:pPr>
            <a:r>
              <a:rPr lang="en-GB" sz="1100" i="1" dirty="0" smtClean="0">
                <a:solidFill>
                  <a:schemeClr val="tx1"/>
                </a:solidFill>
                <a:latin typeface="Arial" panose="020B0604020202020204" pitchFamily="34" charset="0"/>
                <a:ea typeface="Book Antiqua"/>
                <a:cs typeface="Arial" panose="020B0604020202020204" pitchFamily="34" charset="0"/>
                <a:sym typeface="Book Antiqua"/>
              </a:rPr>
              <a:t>Charging </a:t>
            </a:r>
            <a:r>
              <a:rPr lang="en-GB" sz="1100" i="1" dirty="0">
                <a:solidFill>
                  <a:schemeClr val="tx1"/>
                </a:solidFill>
                <a:latin typeface="Arial" panose="020B0604020202020204" pitchFamily="34" charset="0"/>
                <a:ea typeface="Book Antiqua"/>
                <a:cs typeface="Arial" panose="020B0604020202020204" pitchFamily="34" charset="0"/>
                <a:sym typeface="Book Antiqua"/>
              </a:rPr>
              <a:t>Muslims with conspiring to harm humanity and/or the Western way of life or blaming Muslims for the economic and social ills of society</a:t>
            </a:r>
            <a:r>
              <a:rPr lang="en-GB" sz="1100" i="1" dirty="0" smtClean="0">
                <a:solidFill>
                  <a:schemeClr val="tx1"/>
                </a:solidFill>
                <a:latin typeface="Arial" panose="020B0604020202020204" pitchFamily="34" charset="0"/>
                <a:ea typeface="Book Antiqua"/>
                <a:cs typeface="Arial" panose="020B0604020202020204" pitchFamily="34" charset="0"/>
                <a:sym typeface="Book Antiqua"/>
              </a:rPr>
              <a:t>.</a:t>
            </a:r>
          </a:p>
          <a:p>
            <a:pPr marL="342900">
              <a:lnSpc>
                <a:spcPct val="100000"/>
              </a:lnSpc>
              <a:buFont typeface="+mj-lt"/>
              <a:buAutoNum type="alphaLcParenR"/>
            </a:pPr>
            <a:endParaRPr lang="en-GB" sz="1100" i="1" dirty="0">
              <a:solidFill>
                <a:schemeClr val="tx1"/>
              </a:solidFill>
              <a:latin typeface="Arial" panose="020B0604020202020204" pitchFamily="34" charset="0"/>
              <a:ea typeface="Book Antiqua"/>
              <a:cs typeface="Arial" panose="020B0604020202020204" pitchFamily="34" charset="0"/>
              <a:sym typeface="Book Antiqua"/>
            </a:endParaRPr>
          </a:p>
          <a:p>
            <a:pPr marL="342900">
              <a:lnSpc>
                <a:spcPct val="100000"/>
              </a:lnSpc>
              <a:buFont typeface="+mj-lt"/>
              <a:buAutoNum type="alphaLcParenR"/>
            </a:pPr>
            <a:r>
              <a:rPr lang="en-GB" sz="1100" i="1" dirty="0" smtClean="0">
                <a:solidFill>
                  <a:schemeClr val="tx1"/>
                </a:solidFill>
                <a:latin typeface="Arial" panose="020B0604020202020204" pitchFamily="34" charset="0"/>
                <a:ea typeface="Book Antiqua"/>
                <a:cs typeface="Arial" panose="020B0604020202020204" pitchFamily="34" charset="0"/>
                <a:sym typeface="Book Antiqua"/>
              </a:rPr>
              <a:t>Accusing </a:t>
            </a:r>
            <a:r>
              <a:rPr lang="en-GB" sz="1100" i="1" dirty="0">
                <a:solidFill>
                  <a:schemeClr val="tx1"/>
                </a:solidFill>
                <a:latin typeface="Arial" panose="020B0604020202020204" pitchFamily="34" charset="0"/>
                <a:ea typeface="Book Antiqua"/>
                <a:cs typeface="Arial" panose="020B0604020202020204" pitchFamily="34" charset="0"/>
                <a:sym typeface="Book Antiqua"/>
              </a:rPr>
              <a:t>Muslims as a collective of being responsible for real or imagined wrongdoing committed by a single Muslim person, group or nation, or even for acts committed by non-Muslims</a:t>
            </a:r>
            <a:r>
              <a:rPr lang="en-GB" sz="1100" i="1" dirty="0" smtClean="0">
                <a:solidFill>
                  <a:schemeClr val="tx1"/>
                </a:solidFill>
                <a:latin typeface="Arial" panose="020B0604020202020204" pitchFamily="34" charset="0"/>
                <a:ea typeface="Book Antiqua"/>
                <a:cs typeface="Arial" panose="020B0604020202020204" pitchFamily="34" charset="0"/>
                <a:sym typeface="Book Antiqua"/>
              </a:rPr>
              <a:t>.</a:t>
            </a:r>
          </a:p>
          <a:p>
            <a:pPr marL="228600" indent="-228600">
              <a:lnSpc>
                <a:spcPct val="100000"/>
              </a:lnSpc>
              <a:buFont typeface="+mj-lt"/>
              <a:buAutoNum type="alphaLcParenR"/>
            </a:pPr>
            <a:endParaRPr lang="en-GB" sz="1100" i="1" dirty="0">
              <a:solidFill>
                <a:schemeClr val="tx1"/>
              </a:solidFill>
              <a:latin typeface="Arial" panose="020B0604020202020204" pitchFamily="34" charset="0"/>
              <a:ea typeface="Book Antiqua"/>
              <a:cs typeface="Arial" panose="020B0604020202020204" pitchFamily="34" charset="0"/>
              <a:sym typeface="Book Antiqua"/>
            </a:endParaRPr>
          </a:p>
          <a:p>
            <a:pPr marL="342900">
              <a:lnSpc>
                <a:spcPct val="100000"/>
              </a:lnSpc>
              <a:buFont typeface="+mj-lt"/>
              <a:buAutoNum type="alphaLcParenR"/>
            </a:pPr>
            <a:r>
              <a:rPr lang="en-GB" sz="1100" i="1" dirty="0">
                <a:solidFill>
                  <a:schemeClr val="tx1"/>
                </a:solidFill>
                <a:latin typeface="Arial" panose="020B0604020202020204" pitchFamily="34" charset="0"/>
                <a:cs typeface="Arial" panose="020B0604020202020204" pitchFamily="34" charset="0"/>
              </a:rPr>
              <a:t>While criticism of Islam within legitimate realms of debate and free speech is not in itself </a:t>
            </a:r>
            <a:r>
              <a:rPr lang="en-GB" sz="1100" i="1" dirty="0" err="1">
                <a:solidFill>
                  <a:schemeClr val="tx1"/>
                </a:solidFill>
                <a:latin typeface="Arial" panose="020B0604020202020204" pitchFamily="34" charset="0"/>
                <a:cs typeface="Arial" panose="020B0604020202020204" pitchFamily="34" charset="0"/>
              </a:rPr>
              <a:t>Islamophobic</a:t>
            </a:r>
            <a:r>
              <a:rPr lang="en-GB" sz="1100" i="1" dirty="0">
                <a:solidFill>
                  <a:schemeClr val="tx1"/>
                </a:solidFill>
                <a:latin typeface="Arial" panose="020B0604020202020204" pitchFamily="34" charset="0"/>
                <a:cs typeface="Arial" panose="020B0604020202020204" pitchFamily="34" charset="0"/>
              </a:rPr>
              <a:t>, it may become </a:t>
            </a:r>
            <a:r>
              <a:rPr lang="en-GB" sz="1100" i="1" dirty="0" err="1">
                <a:solidFill>
                  <a:schemeClr val="tx1"/>
                </a:solidFill>
                <a:latin typeface="Arial" panose="020B0604020202020204" pitchFamily="34" charset="0"/>
                <a:cs typeface="Arial" panose="020B0604020202020204" pitchFamily="34" charset="0"/>
              </a:rPr>
              <a:t>Islamophobic</a:t>
            </a:r>
            <a:r>
              <a:rPr lang="en-GB" sz="1100" i="1" dirty="0">
                <a:solidFill>
                  <a:schemeClr val="tx1"/>
                </a:solidFill>
                <a:latin typeface="Arial" panose="020B0604020202020204" pitchFamily="34" charset="0"/>
                <a:cs typeface="Arial" panose="020B0604020202020204" pitchFamily="34" charset="0"/>
              </a:rPr>
              <a:t> if the arguments presented are used to justify or encourage vilification, stereotyping, dehumanization, demonization or exclusion of Muslims. For example, by using criticism of religion to argue that Muslims are collectively evil or </a:t>
            </a:r>
            <a:r>
              <a:rPr lang="en-GB" sz="1100" i="1" dirty="0" smtClean="0">
                <a:solidFill>
                  <a:schemeClr val="tx1"/>
                </a:solidFill>
                <a:latin typeface="Arial" panose="020B0604020202020204" pitchFamily="34" charset="0"/>
                <a:cs typeface="Arial" panose="020B0604020202020204" pitchFamily="34" charset="0"/>
              </a:rPr>
              <a:t>violent.</a:t>
            </a:r>
          </a:p>
          <a:p>
            <a:pPr marL="228600" indent="-228600">
              <a:lnSpc>
                <a:spcPct val="100000"/>
              </a:lnSpc>
              <a:buFont typeface="+mj-lt"/>
              <a:buAutoNum type="alphaLcParenR"/>
            </a:pPr>
            <a:endParaRPr lang="en-GB" sz="1100" i="1" dirty="0" smtClean="0">
              <a:solidFill>
                <a:schemeClr val="tx1"/>
              </a:solidFill>
              <a:latin typeface="Arial" panose="020B0604020202020204" pitchFamily="34" charset="0"/>
              <a:cs typeface="Arial" panose="020B0604020202020204" pitchFamily="34" charset="0"/>
            </a:endParaRPr>
          </a:p>
          <a:p>
            <a:pPr marL="342900">
              <a:lnSpc>
                <a:spcPct val="100000"/>
              </a:lnSpc>
              <a:buFont typeface="+mj-lt"/>
              <a:buAutoNum type="alphaLcParenR"/>
            </a:pPr>
            <a:r>
              <a:rPr lang="en-GB" sz="1100" i="1" dirty="0" smtClean="0">
                <a:solidFill>
                  <a:schemeClr val="tx1"/>
                </a:solidFill>
                <a:latin typeface="Arial" panose="020B0604020202020204" pitchFamily="34" charset="0"/>
                <a:cs typeface="Arial" panose="020B0604020202020204" pitchFamily="34" charset="0"/>
              </a:rPr>
              <a:t>Applying </a:t>
            </a:r>
            <a:r>
              <a:rPr lang="en-GB" sz="1100" i="1" dirty="0">
                <a:solidFill>
                  <a:schemeClr val="tx1"/>
                </a:solidFill>
                <a:latin typeface="Arial" panose="020B0604020202020204" pitchFamily="34" charset="0"/>
                <a:cs typeface="Arial" panose="020B0604020202020204" pitchFamily="34" charset="0"/>
              </a:rPr>
              <a:t>double standards by requiring of Muslims a behaviour not expected or demanded of any other social, religious or ethnic </a:t>
            </a:r>
            <a:r>
              <a:rPr lang="en-GB" sz="1100" i="1" dirty="0" smtClean="0">
                <a:solidFill>
                  <a:schemeClr val="tx1"/>
                </a:solidFill>
                <a:latin typeface="Arial" panose="020B0604020202020204" pitchFamily="34" charset="0"/>
                <a:cs typeface="Arial" panose="020B0604020202020204" pitchFamily="34" charset="0"/>
              </a:rPr>
              <a:t>group.</a:t>
            </a:r>
          </a:p>
          <a:p>
            <a:pPr marL="228600" indent="-228600">
              <a:lnSpc>
                <a:spcPct val="100000"/>
              </a:lnSpc>
              <a:buFont typeface="+mj-lt"/>
              <a:buAutoNum type="alphaLcParenR"/>
            </a:pPr>
            <a:endParaRPr lang="en-GB" sz="1100" i="1" dirty="0">
              <a:solidFill>
                <a:schemeClr val="tx1"/>
              </a:solidFill>
              <a:latin typeface="Arial" panose="020B0604020202020204" pitchFamily="34" charset="0"/>
              <a:cs typeface="Arial" panose="020B0604020202020204" pitchFamily="34" charset="0"/>
              <a:sym typeface="Book Antiqua"/>
            </a:endParaRPr>
          </a:p>
          <a:p>
            <a:pPr marL="342900">
              <a:lnSpc>
                <a:spcPct val="100000"/>
              </a:lnSpc>
              <a:buFont typeface="+mj-lt"/>
              <a:buAutoNum type="alphaLcParenR"/>
            </a:pPr>
            <a:r>
              <a:rPr lang="en-GB" sz="1100" i="1" dirty="0" smtClean="0">
                <a:solidFill>
                  <a:schemeClr val="tx1"/>
                </a:solidFill>
              </a:rPr>
              <a:t>Objectifying </a:t>
            </a:r>
            <a:r>
              <a:rPr lang="en-GB" sz="1100" i="1" dirty="0">
                <a:solidFill>
                  <a:schemeClr val="tx1"/>
                </a:solidFill>
              </a:rPr>
              <a:t>and generalising Muslims as different, exotic or underdeveloped, or implying that they are outside of, distinct from, or incompatible with</a:t>
            </a:r>
            <a:r>
              <a:rPr lang="en-GB" sz="1100" i="1" dirty="0">
                <a:solidFill>
                  <a:schemeClr val="tx1"/>
                </a:solidFill>
              </a:rPr>
              <a:t/>
            </a:r>
            <a:br>
              <a:rPr lang="en-GB" sz="1100" i="1" dirty="0">
                <a:solidFill>
                  <a:schemeClr val="tx1"/>
                </a:solidFill>
              </a:rPr>
            </a:br>
            <a:r>
              <a:rPr lang="en-GB" sz="1100" i="1" dirty="0">
                <a:solidFill>
                  <a:schemeClr val="tx1"/>
                </a:solidFill>
              </a:rPr>
              <a:t>British society and identity.</a:t>
            </a:r>
            <a:endParaRPr lang="en-GB" sz="1100" i="1" dirty="0">
              <a:solidFill>
                <a:schemeClr val="tx1"/>
              </a:solidFill>
              <a:latin typeface="Arial" panose="020B0604020202020204" pitchFamily="34" charset="0"/>
              <a:ea typeface="Book Antiqua"/>
              <a:cs typeface="Arial" panose="020B0604020202020204" pitchFamily="34" charset="0"/>
              <a:sym typeface="Book Antiqua"/>
            </a:endParaRPr>
          </a:p>
          <a:p>
            <a:pPr marL="228600" lvl="0" indent="-228600" algn="l" rtl="0">
              <a:lnSpc>
                <a:spcPct val="100000"/>
              </a:lnSpc>
              <a:spcBef>
                <a:spcPts val="0"/>
              </a:spcBef>
              <a:spcAft>
                <a:spcPts val="0"/>
              </a:spcAft>
              <a:buFont typeface="+mj-lt"/>
              <a:buAutoNum type="alphaLcParenR"/>
            </a:pPr>
            <a:endParaRPr lang="en-GB" sz="900" b="1" i="1" dirty="0">
              <a:solidFill>
                <a:schemeClr val="tx1"/>
              </a:solidFill>
              <a:highlight>
                <a:srgbClr val="FFFF00"/>
              </a:highlight>
              <a:latin typeface="Arial" panose="020B0604020202020204" pitchFamily="34" charset="0"/>
              <a:ea typeface="Book Antiqua"/>
              <a:cs typeface="Arial" panose="020B0604020202020204" pitchFamily="34" charset="0"/>
              <a:sym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dissolve">
                                      <p:cBhvr>
                                        <p:cTn id="7" dur="5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
                                            <p:txEl>
                                              <p:pRg st="2" end="2"/>
                                            </p:txEl>
                                          </p:spTgt>
                                        </p:tgtEl>
                                        <p:attrNameLst>
                                          <p:attrName>style.visibility</p:attrName>
                                        </p:attrNameLst>
                                      </p:cBhvr>
                                      <p:to>
                                        <p:strVal val="visible"/>
                                      </p:to>
                                    </p:set>
                                    <p:animEffect transition="in" filter="dissolve">
                                      <p:cBhvr>
                                        <p:cTn id="12" dur="500"/>
                                        <p:tgtEl>
                                          <p:spTgt spid="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
                                            <p:txEl>
                                              <p:pRg st="4" end="4"/>
                                            </p:txEl>
                                          </p:spTgt>
                                        </p:tgtEl>
                                        <p:attrNameLst>
                                          <p:attrName>style.visibility</p:attrName>
                                        </p:attrNameLst>
                                      </p:cBhvr>
                                      <p:to>
                                        <p:strVal val="visible"/>
                                      </p:to>
                                    </p:set>
                                    <p:animEffect transition="in" filter="dissolve">
                                      <p:cBhvr>
                                        <p:cTn id="17" dur="500"/>
                                        <p:tgtEl>
                                          <p:spTgt spid="6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
                                            <p:txEl>
                                              <p:pRg st="6" end="6"/>
                                            </p:txEl>
                                          </p:spTgt>
                                        </p:tgtEl>
                                        <p:attrNameLst>
                                          <p:attrName>style.visibility</p:attrName>
                                        </p:attrNameLst>
                                      </p:cBhvr>
                                      <p:to>
                                        <p:strVal val="visible"/>
                                      </p:to>
                                    </p:set>
                                    <p:animEffect transition="in" filter="dissolve">
                                      <p:cBhvr>
                                        <p:cTn id="22" dur="500"/>
                                        <p:tgtEl>
                                          <p:spTgt spid="6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
                                            <p:txEl>
                                              <p:pRg st="8" end="8"/>
                                            </p:txEl>
                                          </p:spTgt>
                                        </p:tgtEl>
                                        <p:attrNameLst>
                                          <p:attrName>style.visibility</p:attrName>
                                        </p:attrNameLst>
                                      </p:cBhvr>
                                      <p:to>
                                        <p:strVal val="visible"/>
                                      </p:to>
                                    </p:set>
                                    <p:animEffect transition="in" filter="dissolve">
                                      <p:cBhvr>
                                        <p:cTn id="27" dur="500"/>
                                        <p:tgtEl>
                                          <p:spTgt spid="6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9">
                                            <p:txEl>
                                              <p:pRg st="10" end="10"/>
                                            </p:txEl>
                                          </p:spTgt>
                                        </p:tgtEl>
                                        <p:attrNameLst>
                                          <p:attrName>style.visibility</p:attrName>
                                        </p:attrNameLst>
                                      </p:cBhvr>
                                      <p:to>
                                        <p:strVal val="visible"/>
                                      </p:to>
                                    </p:set>
                                    <p:animEffect transition="in" filter="dissolve">
                                      <p:cBhvr>
                                        <p:cTn id="32" dur="500"/>
                                        <p:tgtEl>
                                          <p:spTgt spid="6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0"/>
          <p:cNvSpPr txBox="1">
            <a:spLocks noGrp="1"/>
          </p:cNvSpPr>
          <p:nvPr>
            <p:ph type="body" idx="1"/>
          </p:nvPr>
        </p:nvSpPr>
        <p:spPr>
          <a:xfrm>
            <a:off x="0" y="749029"/>
            <a:ext cx="7754161" cy="3416400"/>
          </a:xfrm>
          <a:prstGeom prst="rect">
            <a:avLst/>
          </a:prstGeom>
        </p:spPr>
        <p:txBody>
          <a:bodyPr spcFirstLastPara="1" wrap="square" lIns="91425" tIns="91425" rIns="91425" bIns="91425" anchor="t" anchorCtr="0">
            <a:normAutofit/>
          </a:bodyPr>
          <a:lstStyle/>
          <a:p>
            <a:pPr marL="114300" indent="0" algn="ctr">
              <a:buNone/>
            </a:pPr>
            <a:r>
              <a:rPr lang="en-GB" sz="2000" b="1" i="1" dirty="0">
                <a:solidFill>
                  <a:schemeClr val="tx1"/>
                </a:solidFill>
                <a:latin typeface="Book Antiqua" panose="02040602050305030304" pitchFamily="18" charset="0"/>
              </a:rPr>
              <a:t>“A definition is not a magic spell. Defining Islamophobia will not by itself end Islamophobia.  What is needed is not a detailed legal definition but one capable of circulating in broader society, and changing the way in which Islamophobia is understood and resisted.  This means a definition that is brief, which builds on already existing norms of public etiquette and which triggers a debate that helps to change the national conversation.”</a:t>
            </a:r>
          </a:p>
          <a:p>
            <a:pPr marL="114300" indent="0" algn="ctr">
              <a:buNone/>
            </a:pPr>
            <a:endParaRPr lang="en-GB" sz="1400" dirty="0">
              <a:solidFill>
                <a:schemeClr val="tx1"/>
              </a:solidFill>
              <a:latin typeface="Book Antiqua" panose="02040602050305030304" pitchFamily="18" charset="0"/>
              <a:ea typeface="Book Antiqua"/>
              <a:cs typeface="Book Antiqua"/>
              <a:sym typeface="Book Antiqua"/>
            </a:endParaRPr>
          </a:p>
          <a:p>
            <a:pPr marL="114300" indent="0" algn="ctr">
              <a:buNone/>
            </a:pPr>
            <a:endParaRPr lang="en-GB" sz="1400" dirty="0">
              <a:solidFill>
                <a:schemeClr val="tx1"/>
              </a:solidFill>
              <a:latin typeface="Book Antiqua" panose="02040602050305030304" pitchFamily="18" charset="0"/>
              <a:ea typeface="Book Antiqua"/>
              <a:cs typeface="Book Antiqua"/>
              <a:sym typeface="Book Antiqua"/>
            </a:endParaRPr>
          </a:p>
          <a:p>
            <a:pPr marL="114300" indent="0" algn="ctr">
              <a:buNone/>
            </a:pPr>
            <a:r>
              <a:rPr lang="en-GB" sz="1400" dirty="0">
                <a:solidFill>
                  <a:schemeClr val="tx1"/>
                </a:solidFill>
                <a:latin typeface="Book Antiqua" panose="02040602050305030304" pitchFamily="18" charset="0"/>
                <a:ea typeface="Book Antiqua"/>
                <a:cs typeface="Book Antiqua"/>
                <a:sym typeface="Book Antiqua"/>
              </a:rPr>
              <a:t>Professor Salman Sayyid &amp; AbdoolKarim Vakil</a:t>
            </a:r>
          </a:p>
        </p:txBody>
      </p:sp>
    </p:spTree>
    <p:extLst>
      <p:ext uri="{BB962C8B-B14F-4D97-AF65-F5344CB8AC3E}">
        <p14:creationId xmlns:p14="http://schemas.microsoft.com/office/powerpoint/2010/main" val="2970899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latin typeface="Book Antiqua"/>
                <a:ea typeface="Book Antiqua"/>
                <a:cs typeface="Book Antiqua"/>
                <a:sym typeface="Book Antiqua"/>
              </a:rPr>
              <a:t>What is the endgame?</a:t>
            </a:r>
            <a:endParaRPr b="1" dirty="0">
              <a:latin typeface="Book Antiqua"/>
              <a:ea typeface="Book Antiqua"/>
              <a:cs typeface="Book Antiqua"/>
              <a:sym typeface="Book Antiqua"/>
            </a:endParaRPr>
          </a:p>
        </p:txBody>
      </p:sp>
      <p:sp>
        <p:nvSpPr>
          <p:cNvPr id="103" name="Google Shape;103;p20"/>
          <p:cNvSpPr txBox="1">
            <a:spLocks noGrp="1"/>
          </p:cNvSpPr>
          <p:nvPr>
            <p:ph type="body" idx="1"/>
          </p:nvPr>
        </p:nvSpPr>
        <p:spPr>
          <a:xfrm>
            <a:off x="311700" y="1041641"/>
            <a:ext cx="7215256" cy="3416400"/>
          </a:xfrm>
          <a:prstGeom prst="rect">
            <a:avLst/>
          </a:prstGeom>
        </p:spPr>
        <p:txBody>
          <a:bodyPr spcFirstLastPara="1" wrap="square" lIns="91425" tIns="91425" rIns="91425" bIns="91425" anchor="t" anchorCtr="0">
            <a:normAutofit fontScale="92500" lnSpcReduction="10000"/>
          </a:bodyPr>
          <a:lstStyle/>
          <a:p>
            <a:pPr marL="457200" lvl="0" indent="-317500" algn="l" rtl="0">
              <a:lnSpc>
                <a:spcPct val="100000"/>
              </a:lnSpc>
              <a:spcBef>
                <a:spcPts val="0"/>
              </a:spcBef>
              <a:spcAft>
                <a:spcPts val="0"/>
              </a:spcAft>
              <a:buClr>
                <a:schemeClr val="dk1"/>
              </a:buClr>
              <a:buSzPts val="1400"/>
              <a:buFont typeface="Book Antiqua"/>
              <a:buChar char="●"/>
            </a:pPr>
            <a:r>
              <a:rPr lang="en-GB" sz="1400" dirty="0">
                <a:solidFill>
                  <a:schemeClr val="dk1"/>
                </a:solidFill>
                <a:latin typeface="Book Antiqua"/>
                <a:ea typeface="Book Antiqua"/>
                <a:cs typeface="Book Antiqua"/>
                <a:sym typeface="Book Antiqua"/>
              </a:rPr>
              <a:t>Adopting a formal definition of Islamophobia is </a:t>
            </a:r>
            <a:r>
              <a:rPr lang="en-GB" sz="1400" b="1" dirty="0">
                <a:solidFill>
                  <a:schemeClr val="dk1"/>
                </a:solidFill>
                <a:latin typeface="Book Antiqua"/>
                <a:ea typeface="Book Antiqua"/>
                <a:cs typeface="Book Antiqua"/>
                <a:sym typeface="Book Antiqua"/>
              </a:rPr>
              <a:t>just the first step </a:t>
            </a:r>
            <a:r>
              <a:rPr lang="en-GB" sz="1400" dirty="0">
                <a:solidFill>
                  <a:schemeClr val="dk1"/>
                </a:solidFill>
                <a:latin typeface="Book Antiqua"/>
                <a:ea typeface="Book Antiqua"/>
                <a:cs typeface="Book Antiqua"/>
                <a:sym typeface="Book Antiqua"/>
              </a:rPr>
              <a:t>– a means to devise a comprehensive strategy to tackle it.</a:t>
            </a:r>
          </a:p>
          <a:p>
            <a:pPr marL="457200" lvl="0" indent="-317500" algn="l" rtl="0">
              <a:lnSpc>
                <a:spcPct val="100000"/>
              </a:lnSpc>
              <a:spcBef>
                <a:spcPts val="1000"/>
              </a:spcBef>
              <a:spcAft>
                <a:spcPts val="0"/>
              </a:spcAft>
              <a:buClr>
                <a:schemeClr val="dk1"/>
              </a:buClr>
              <a:buSzPts val="1400"/>
              <a:buFont typeface="Book Antiqua"/>
              <a:buChar char="●"/>
            </a:pPr>
            <a:r>
              <a:rPr lang="en-GB" sz="1400" b="1" dirty="0">
                <a:solidFill>
                  <a:schemeClr val="dk1"/>
                </a:solidFill>
                <a:latin typeface="Book Antiqua"/>
                <a:ea typeface="Book Antiqua"/>
                <a:cs typeface="Book Antiqua"/>
                <a:sym typeface="Book Antiqua"/>
              </a:rPr>
              <a:t>Councils</a:t>
            </a:r>
            <a:r>
              <a:rPr lang="en-GB" sz="1400" dirty="0">
                <a:solidFill>
                  <a:schemeClr val="dk1"/>
                </a:solidFill>
                <a:latin typeface="Book Antiqua"/>
                <a:ea typeface="Book Antiqua"/>
                <a:cs typeface="Book Antiqua"/>
                <a:sym typeface="Book Antiqua"/>
              </a:rPr>
              <a:t> using the definition as a basis for further work to tackle Islamophobia.</a:t>
            </a:r>
            <a:endParaRPr sz="1400" dirty="0">
              <a:solidFill>
                <a:schemeClr val="dk1"/>
              </a:solidFill>
              <a:latin typeface="Book Antiqua"/>
              <a:ea typeface="Book Antiqua"/>
              <a:cs typeface="Book Antiqua"/>
              <a:sym typeface="Book Antiqua"/>
            </a:endParaRPr>
          </a:p>
          <a:p>
            <a:pPr marL="914400" lvl="1" indent="-317500" algn="l" rtl="0">
              <a:lnSpc>
                <a:spcPct val="100000"/>
              </a:lnSpc>
              <a:spcBef>
                <a:spcPts val="1000"/>
              </a:spcBef>
              <a:spcAft>
                <a:spcPts val="0"/>
              </a:spcAft>
              <a:buClr>
                <a:schemeClr val="dk1"/>
              </a:buClr>
              <a:buSzPts val="1400"/>
              <a:buFont typeface="Book Antiqua"/>
              <a:buChar char="○"/>
            </a:pPr>
            <a:r>
              <a:rPr lang="en-GB" dirty="0">
                <a:solidFill>
                  <a:schemeClr val="dk1"/>
                </a:solidFill>
                <a:latin typeface="Book Antiqua"/>
                <a:ea typeface="Book Antiqua"/>
                <a:cs typeface="Book Antiqua"/>
                <a:sym typeface="Book Antiqua"/>
              </a:rPr>
              <a:t>E.g. an equalities framework incorporating Islamophobia/other racisms and raising awareness (IAM partner). </a:t>
            </a:r>
          </a:p>
          <a:p>
            <a:pPr marL="914400" lvl="1" indent="-317500" algn="l" rtl="0">
              <a:lnSpc>
                <a:spcPct val="100000"/>
              </a:lnSpc>
              <a:spcBef>
                <a:spcPts val="1000"/>
              </a:spcBef>
              <a:spcAft>
                <a:spcPts val="0"/>
              </a:spcAft>
              <a:buClr>
                <a:schemeClr val="dk1"/>
              </a:buClr>
              <a:buSzPts val="1400"/>
              <a:buFont typeface="Book Antiqua"/>
              <a:buChar char="○"/>
            </a:pPr>
            <a:r>
              <a:rPr lang="en-GB" dirty="0">
                <a:solidFill>
                  <a:schemeClr val="tx1"/>
                </a:solidFill>
                <a:latin typeface="Book Antiqua" panose="02040602050305030304" pitchFamily="18" charset="0"/>
                <a:ea typeface="Book Antiqua"/>
              </a:rPr>
              <a:t>Working with other local institutions and bodies to eradicate Islamophobia, i.e. schools, colleges, public transport companies, employers, etc. </a:t>
            </a:r>
            <a:endParaRPr lang="en-GB" sz="1400" dirty="0">
              <a:solidFill>
                <a:schemeClr val="dk1"/>
              </a:solidFill>
              <a:latin typeface="Book Antiqua"/>
              <a:ea typeface="Book Antiqua"/>
              <a:cs typeface="Book Antiqua"/>
              <a:sym typeface="Book Antiqua"/>
            </a:endParaRPr>
          </a:p>
          <a:p>
            <a:pPr lvl="0" indent="-317500">
              <a:lnSpc>
                <a:spcPct val="100000"/>
              </a:lnSpc>
              <a:spcBef>
                <a:spcPts val="1000"/>
              </a:spcBef>
              <a:buClr>
                <a:schemeClr val="dk1"/>
              </a:buClr>
              <a:buSzPts val="1400"/>
              <a:buFont typeface="Book Antiqua"/>
              <a:buChar char="●"/>
            </a:pPr>
            <a:r>
              <a:rPr lang="en-GB" sz="1400" b="1" dirty="0">
                <a:solidFill>
                  <a:schemeClr val="dk1"/>
                </a:solidFill>
                <a:latin typeface="Book Antiqua"/>
                <a:ea typeface="Book Antiqua"/>
                <a:cs typeface="Book Antiqua"/>
                <a:sym typeface="Book Antiqua"/>
              </a:rPr>
              <a:t>The Government (Westminster &amp; Scotland) adopting the definition.  </a:t>
            </a:r>
          </a:p>
          <a:p>
            <a:pPr lvl="1">
              <a:lnSpc>
                <a:spcPct val="100000"/>
              </a:lnSpc>
              <a:spcBef>
                <a:spcPts val="1000"/>
              </a:spcBef>
              <a:buClr>
                <a:schemeClr val="dk1"/>
              </a:buClr>
              <a:buFont typeface="Book Antiqua"/>
              <a:buChar char="○"/>
            </a:pPr>
            <a:r>
              <a:rPr lang="en-GB" dirty="0">
                <a:solidFill>
                  <a:schemeClr val="dk1"/>
                </a:solidFill>
                <a:latin typeface="Book Antiqua"/>
                <a:ea typeface="Book Antiqua"/>
                <a:cs typeface="Book Antiqua"/>
                <a:sym typeface="Book Antiqua"/>
              </a:rPr>
              <a:t>Robust strategy to tackle Islamophobia (legislative changes, reforming counter-terror policy, better media regulation, etc</a:t>
            </a:r>
            <a:r>
              <a:rPr lang="en-GB" dirty="0" smtClean="0">
                <a:solidFill>
                  <a:schemeClr val="dk1"/>
                </a:solidFill>
                <a:latin typeface="Book Antiqua"/>
                <a:ea typeface="Book Antiqua"/>
                <a:cs typeface="Book Antiqua"/>
                <a:sym typeface="Book Antiqua"/>
              </a:rPr>
              <a:t>.)</a:t>
            </a:r>
          </a:p>
          <a:p>
            <a:pPr lvl="1">
              <a:lnSpc>
                <a:spcPct val="100000"/>
              </a:lnSpc>
              <a:spcBef>
                <a:spcPts val="1000"/>
              </a:spcBef>
              <a:buClr>
                <a:schemeClr val="dk1"/>
              </a:buClr>
              <a:buFont typeface="Book Antiqua"/>
              <a:buChar char="○"/>
            </a:pPr>
            <a:r>
              <a:rPr lang="en-GB" dirty="0" smtClean="0">
                <a:solidFill>
                  <a:schemeClr val="dk1"/>
                </a:solidFill>
                <a:latin typeface="Book Antiqua"/>
                <a:ea typeface="Book Antiqua"/>
                <a:cs typeface="Book Antiqua"/>
                <a:sym typeface="Book Antiqua"/>
              </a:rPr>
              <a:t>Accountability and changing perceptions –</a:t>
            </a:r>
            <a:r>
              <a:rPr lang="en-GB" dirty="0" smtClean="0"/>
              <a:t> </a:t>
            </a:r>
            <a:r>
              <a:rPr lang="en-GB" dirty="0" smtClean="0">
                <a:solidFill>
                  <a:schemeClr val="tx1"/>
                </a:solidFill>
                <a:latin typeface="Book Antiqua" panose="02040602050305030304" pitchFamily="18" charset="0"/>
              </a:rPr>
              <a:t>opening the conversation can will hopefully change harmful perceptions </a:t>
            </a:r>
            <a:r>
              <a:rPr lang="en-GB" dirty="0">
                <a:solidFill>
                  <a:schemeClr val="tx1"/>
                </a:solidFill>
                <a:latin typeface="Book Antiqua" panose="02040602050305030304" pitchFamily="18" charset="0"/>
              </a:rPr>
              <a:t>about Muslims </a:t>
            </a:r>
            <a:r>
              <a:rPr lang="en-GB" dirty="0" smtClean="0">
                <a:solidFill>
                  <a:schemeClr val="tx1"/>
                </a:solidFill>
                <a:latin typeface="Book Antiqua" panose="02040602050305030304" pitchFamily="18" charset="0"/>
              </a:rPr>
              <a:t>that organisations</a:t>
            </a:r>
            <a:r>
              <a:rPr lang="en-GB" dirty="0">
                <a:solidFill>
                  <a:schemeClr val="tx1"/>
                </a:solidFill>
                <a:latin typeface="Book Antiqua" panose="02040602050305030304" pitchFamily="18" charset="0"/>
              </a:rPr>
              <a:t>, </a:t>
            </a:r>
            <a:r>
              <a:rPr lang="en-GB" dirty="0" smtClean="0">
                <a:solidFill>
                  <a:schemeClr val="tx1"/>
                </a:solidFill>
                <a:latin typeface="Book Antiqua" panose="02040602050305030304" pitchFamily="18" charset="0"/>
              </a:rPr>
              <a:t>lobbies </a:t>
            </a:r>
            <a:r>
              <a:rPr lang="en-GB" dirty="0">
                <a:solidFill>
                  <a:schemeClr val="tx1"/>
                </a:solidFill>
                <a:latin typeface="Book Antiqua" panose="02040602050305030304" pitchFamily="18" charset="0"/>
              </a:rPr>
              <a:t>or media currently present.</a:t>
            </a:r>
            <a:endParaRPr lang="en-GB" dirty="0">
              <a:solidFill>
                <a:schemeClr val="tx1"/>
              </a:solidFill>
              <a:latin typeface="Book Antiqua" panose="02040602050305030304" pitchFamily="18" charset="0"/>
              <a:ea typeface="Book Antiqua"/>
              <a:cs typeface="Book Antiqua"/>
              <a:sym typeface="Book Antiqua"/>
            </a:endParaRPr>
          </a:p>
        </p:txBody>
      </p:sp>
    </p:spTree>
    <p:extLst>
      <p:ext uri="{BB962C8B-B14F-4D97-AF65-F5344CB8AC3E}">
        <p14:creationId xmlns:p14="http://schemas.microsoft.com/office/powerpoint/2010/main" val="29016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dissolve">
                                      <p:cBhvr>
                                        <p:cTn id="7" dur="5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dissolve">
                                      <p:cBhvr>
                                        <p:cTn id="12" dur="500"/>
                                        <p:tgtEl>
                                          <p:spTgt spid="10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animEffect transition="in" filter="dissolve">
                                      <p:cBhvr>
                                        <p:cTn id="15" dur="500"/>
                                        <p:tgtEl>
                                          <p:spTgt spid="10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3">
                                            <p:txEl>
                                              <p:pRg st="3" end="3"/>
                                            </p:txEl>
                                          </p:spTgt>
                                        </p:tgtEl>
                                        <p:attrNameLst>
                                          <p:attrName>style.visibility</p:attrName>
                                        </p:attrNameLst>
                                      </p:cBhvr>
                                      <p:to>
                                        <p:strVal val="visible"/>
                                      </p:to>
                                    </p:set>
                                    <p:animEffect transition="in" filter="dissolve">
                                      <p:cBhvr>
                                        <p:cTn id="18" dur="500"/>
                                        <p:tgtEl>
                                          <p:spTgt spid="10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3">
                                            <p:txEl>
                                              <p:pRg st="4" end="4"/>
                                            </p:txEl>
                                          </p:spTgt>
                                        </p:tgtEl>
                                        <p:attrNameLst>
                                          <p:attrName>style.visibility</p:attrName>
                                        </p:attrNameLst>
                                      </p:cBhvr>
                                      <p:to>
                                        <p:strVal val="visible"/>
                                      </p:to>
                                    </p:set>
                                    <p:animEffect transition="in" filter="dissolve">
                                      <p:cBhvr>
                                        <p:cTn id="23" dur="500"/>
                                        <p:tgtEl>
                                          <p:spTgt spid="10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3">
                                            <p:txEl>
                                              <p:pRg st="5" end="5"/>
                                            </p:txEl>
                                          </p:spTgt>
                                        </p:tgtEl>
                                        <p:attrNameLst>
                                          <p:attrName>style.visibility</p:attrName>
                                        </p:attrNameLst>
                                      </p:cBhvr>
                                      <p:to>
                                        <p:strVal val="visible"/>
                                      </p:to>
                                    </p:set>
                                    <p:animEffect transition="in" filter="dissolve">
                                      <p:cBhvr>
                                        <p:cTn id="26" dur="500"/>
                                        <p:tgtEl>
                                          <p:spTgt spid="10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3">
                                            <p:txEl>
                                              <p:pRg st="6" end="6"/>
                                            </p:txEl>
                                          </p:spTgt>
                                        </p:tgtEl>
                                        <p:attrNameLst>
                                          <p:attrName>style.visibility</p:attrName>
                                        </p:attrNameLst>
                                      </p:cBhvr>
                                      <p:to>
                                        <p:strVal val="visible"/>
                                      </p:to>
                                    </p:set>
                                    <p:animEffect transition="in" filter="dissolve">
                                      <p:cBhvr>
                                        <p:cTn id="29" dur="500"/>
                                        <p:tgtEl>
                                          <p:spTgt spid="10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1" nodeType="clickEffect">
                                  <p:stCondLst>
                                    <p:cond delay="0"/>
                                  </p:stCondLst>
                                  <p:childTnLst>
                                    <p:set>
                                      <p:cBhvr>
                                        <p:cTn id="33" dur="1" fill="hold">
                                          <p:stCondLst>
                                            <p:cond delay="0"/>
                                          </p:stCondLst>
                                        </p:cTn>
                                        <p:tgtEl>
                                          <p:spTgt spid="103">
                                            <p:txEl>
                                              <p:pRg st="0" end="0"/>
                                            </p:txEl>
                                          </p:spTgt>
                                        </p:tgtEl>
                                        <p:attrNameLst>
                                          <p:attrName>style.visibility</p:attrName>
                                        </p:attrNameLst>
                                      </p:cBhvr>
                                      <p:to>
                                        <p:strVal val="visible"/>
                                      </p:to>
                                    </p:set>
                                    <p:animEffect transition="in" filter="dissolve">
                                      <p:cBhvr>
                                        <p:cTn id="34" dur="500"/>
                                        <p:tgtEl>
                                          <p:spTgt spid="1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1" nodeType="clickEffect">
                                  <p:stCondLst>
                                    <p:cond delay="0"/>
                                  </p:stCondLst>
                                  <p:childTnLst>
                                    <p:set>
                                      <p:cBhvr>
                                        <p:cTn id="38" dur="1" fill="hold">
                                          <p:stCondLst>
                                            <p:cond delay="0"/>
                                          </p:stCondLst>
                                        </p:cTn>
                                        <p:tgtEl>
                                          <p:spTgt spid="103">
                                            <p:txEl>
                                              <p:pRg st="1" end="1"/>
                                            </p:txEl>
                                          </p:spTgt>
                                        </p:tgtEl>
                                        <p:attrNameLst>
                                          <p:attrName>style.visibility</p:attrName>
                                        </p:attrNameLst>
                                      </p:cBhvr>
                                      <p:to>
                                        <p:strVal val="visible"/>
                                      </p:to>
                                    </p:set>
                                    <p:animEffect transition="in" filter="dissolve">
                                      <p:cBhvr>
                                        <p:cTn id="39" dur="500"/>
                                        <p:tgtEl>
                                          <p:spTgt spid="103">
                                            <p:txEl>
                                              <p:pRg st="1" end="1"/>
                                            </p:txEl>
                                          </p:spTgt>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103">
                                            <p:txEl>
                                              <p:pRg st="2" end="2"/>
                                            </p:txEl>
                                          </p:spTgt>
                                        </p:tgtEl>
                                        <p:attrNameLst>
                                          <p:attrName>style.visibility</p:attrName>
                                        </p:attrNameLst>
                                      </p:cBhvr>
                                      <p:to>
                                        <p:strVal val="visible"/>
                                      </p:to>
                                    </p:set>
                                    <p:animEffect transition="in" filter="dissolve">
                                      <p:cBhvr>
                                        <p:cTn id="42" dur="500"/>
                                        <p:tgtEl>
                                          <p:spTgt spid="103">
                                            <p:txEl>
                                              <p:pRg st="2" end="2"/>
                                            </p:txEl>
                                          </p:spTgt>
                                        </p:tgtEl>
                                      </p:cBhvr>
                                    </p:animEffect>
                                  </p:childTnLst>
                                </p:cTn>
                              </p:par>
                              <p:par>
                                <p:cTn id="43" presetID="9" presetClass="entr" presetSubtype="0" fill="hold" grpId="1" nodeType="withEffect">
                                  <p:stCondLst>
                                    <p:cond delay="0"/>
                                  </p:stCondLst>
                                  <p:childTnLst>
                                    <p:set>
                                      <p:cBhvr>
                                        <p:cTn id="44" dur="1" fill="hold">
                                          <p:stCondLst>
                                            <p:cond delay="0"/>
                                          </p:stCondLst>
                                        </p:cTn>
                                        <p:tgtEl>
                                          <p:spTgt spid="103">
                                            <p:txEl>
                                              <p:pRg st="3" end="3"/>
                                            </p:txEl>
                                          </p:spTgt>
                                        </p:tgtEl>
                                        <p:attrNameLst>
                                          <p:attrName>style.visibility</p:attrName>
                                        </p:attrNameLst>
                                      </p:cBhvr>
                                      <p:to>
                                        <p:strVal val="visible"/>
                                      </p:to>
                                    </p:set>
                                    <p:animEffect transition="in" filter="dissolve">
                                      <p:cBhvr>
                                        <p:cTn id="45" dur="500"/>
                                        <p:tgtEl>
                                          <p:spTgt spid="10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1" nodeType="clickEffect">
                                  <p:stCondLst>
                                    <p:cond delay="0"/>
                                  </p:stCondLst>
                                  <p:childTnLst>
                                    <p:set>
                                      <p:cBhvr>
                                        <p:cTn id="49" dur="1" fill="hold">
                                          <p:stCondLst>
                                            <p:cond delay="0"/>
                                          </p:stCondLst>
                                        </p:cTn>
                                        <p:tgtEl>
                                          <p:spTgt spid="103">
                                            <p:txEl>
                                              <p:pRg st="4" end="4"/>
                                            </p:txEl>
                                          </p:spTgt>
                                        </p:tgtEl>
                                        <p:attrNameLst>
                                          <p:attrName>style.visibility</p:attrName>
                                        </p:attrNameLst>
                                      </p:cBhvr>
                                      <p:to>
                                        <p:strVal val="visible"/>
                                      </p:to>
                                    </p:set>
                                    <p:animEffect transition="in" filter="dissolve">
                                      <p:cBhvr>
                                        <p:cTn id="50" dur="500"/>
                                        <p:tgtEl>
                                          <p:spTgt spid="103">
                                            <p:txEl>
                                              <p:pRg st="4" end="4"/>
                                            </p:txEl>
                                          </p:spTgt>
                                        </p:tgtEl>
                                      </p:cBhvr>
                                    </p:animEffect>
                                  </p:childTnLst>
                                </p:cTn>
                              </p:par>
                              <p:par>
                                <p:cTn id="51" presetID="9" presetClass="entr" presetSubtype="0" fill="hold" grpId="1" nodeType="withEffect">
                                  <p:stCondLst>
                                    <p:cond delay="0"/>
                                  </p:stCondLst>
                                  <p:childTnLst>
                                    <p:set>
                                      <p:cBhvr>
                                        <p:cTn id="52" dur="1" fill="hold">
                                          <p:stCondLst>
                                            <p:cond delay="0"/>
                                          </p:stCondLst>
                                        </p:cTn>
                                        <p:tgtEl>
                                          <p:spTgt spid="103">
                                            <p:txEl>
                                              <p:pRg st="5" end="5"/>
                                            </p:txEl>
                                          </p:spTgt>
                                        </p:tgtEl>
                                        <p:attrNameLst>
                                          <p:attrName>style.visibility</p:attrName>
                                        </p:attrNameLst>
                                      </p:cBhvr>
                                      <p:to>
                                        <p:strVal val="visible"/>
                                      </p:to>
                                    </p:set>
                                    <p:animEffect transition="in" filter="dissolve">
                                      <p:cBhvr>
                                        <p:cTn id="53" dur="500"/>
                                        <p:tgtEl>
                                          <p:spTgt spid="103">
                                            <p:txEl>
                                              <p:pRg st="5" end="5"/>
                                            </p:txEl>
                                          </p:spTgt>
                                        </p:tgtEl>
                                      </p:cBhvr>
                                    </p:animEffect>
                                  </p:childTnLst>
                                </p:cTn>
                              </p:par>
                              <p:par>
                                <p:cTn id="54" presetID="9" presetClass="entr" presetSubtype="0" fill="hold" grpId="1" nodeType="withEffect">
                                  <p:stCondLst>
                                    <p:cond delay="0"/>
                                  </p:stCondLst>
                                  <p:childTnLst>
                                    <p:set>
                                      <p:cBhvr>
                                        <p:cTn id="55" dur="1" fill="hold">
                                          <p:stCondLst>
                                            <p:cond delay="0"/>
                                          </p:stCondLst>
                                        </p:cTn>
                                        <p:tgtEl>
                                          <p:spTgt spid="103">
                                            <p:txEl>
                                              <p:pRg st="6" end="6"/>
                                            </p:txEl>
                                          </p:spTgt>
                                        </p:tgtEl>
                                        <p:attrNameLst>
                                          <p:attrName>style.visibility</p:attrName>
                                        </p:attrNameLst>
                                      </p:cBhvr>
                                      <p:to>
                                        <p:strVal val="visible"/>
                                      </p:to>
                                    </p:set>
                                    <p:animEffect transition="in" filter="dissolve">
                                      <p:cBhvr>
                                        <p:cTn id="56" dur="500"/>
                                        <p:tgtEl>
                                          <p:spTgt spid="1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P spid="10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C6B3D6C-44AB-E547-B9E4-3CC52EF1862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6541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latin typeface="Book Antiqua"/>
                <a:ea typeface="Book Antiqua"/>
                <a:cs typeface="Book Antiqua"/>
                <a:sym typeface="Book Antiqua"/>
              </a:rPr>
              <a:t>Why is it important to have a definition?</a:t>
            </a:r>
            <a:endParaRPr b="1" dirty="0">
              <a:latin typeface="Book Antiqua"/>
              <a:ea typeface="Book Antiqua"/>
              <a:cs typeface="Book Antiqua"/>
              <a:sym typeface="Book Antiqua"/>
            </a:endParaRPr>
          </a:p>
        </p:txBody>
      </p:sp>
      <p:sp>
        <p:nvSpPr>
          <p:cNvPr id="103" name="Google Shape;103;p20"/>
          <p:cNvSpPr txBox="1">
            <a:spLocks noGrp="1"/>
          </p:cNvSpPr>
          <p:nvPr>
            <p:ph type="body" idx="1"/>
          </p:nvPr>
        </p:nvSpPr>
        <p:spPr>
          <a:xfrm>
            <a:off x="0" y="1072008"/>
            <a:ext cx="7900416" cy="2446603"/>
          </a:xfrm>
          <a:prstGeom prst="rect">
            <a:avLst/>
          </a:prstGeom>
        </p:spPr>
        <p:txBody>
          <a:bodyPr spcFirstLastPara="1" wrap="square" lIns="91425" tIns="91425" rIns="91425" bIns="91425" anchor="t" anchorCtr="0">
            <a:normAutofit fontScale="92500" lnSpcReduction="10000"/>
          </a:bodyPr>
          <a:lstStyle/>
          <a:p>
            <a:pPr marL="457200" lvl="0" indent="-317500" algn="l" rtl="0">
              <a:lnSpc>
                <a:spcPct val="100000"/>
              </a:lnSpc>
              <a:spcBef>
                <a:spcPts val="0"/>
              </a:spcBef>
              <a:spcAft>
                <a:spcPts val="0"/>
              </a:spcAft>
              <a:buClr>
                <a:schemeClr val="dk1"/>
              </a:buClr>
              <a:buSzPts val="1400"/>
              <a:buFont typeface="Arial" panose="020B0604020202020204" pitchFamily="34" charset="0"/>
              <a:buChar char="•"/>
            </a:pPr>
            <a:r>
              <a:rPr lang="en-GB" sz="1400" dirty="0">
                <a:solidFill>
                  <a:schemeClr val="dk1"/>
                </a:solidFill>
                <a:latin typeface="Book Antiqua"/>
                <a:ea typeface="Book Antiqua"/>
                <a:cs typeface="Book Antiqua"/>
                <a:sym typeface="Book Antiqua"/>
              </a:rPr>
              <a:t>We can only tackle Islamophobia effectively if we define what it means and entails.</a:t>
            </a:r>
            <a:endParaRPr sz="1400" dirty="0">
              <a:solidFill>
                <a:schemeClr val="dk1"/>
              </a:solidFill>
              <a:latin typeface="Book Antiqua"/>
              <a:ea typeface="Book Antiqua"/>
              <a:cs typeface="Book Antiqua"/>
              <a:sym typeface="Book Antiqua"/>
            </a:endParaRPr>
          </a:p>
          <a:p>
            <a:pPr marL="914400" lvl="1" indent="-317500" algn="l" rtl="0">
              <a:lnSpc>
                <a:spcPct val="100000"/>
              </a:lnSpc>
              <a:spcBef>
                <a:spcPts val="1000"/>
              </a:spcBef>
              <a:spcAft>
                <a:spcPts val="0"/>
              </a:spcAft>
              <a:buClr>
                <a:schemeClr val="dk1"/>
              </a:buClr>
              <a:buSzPts val="1400"/>
              <a:buFont typeface="Book Antiqua"/>
              <a:buChar char="○"/>
            </a:pPr>
            <a:r>
              <a:rPr lang="en-GB" dirty="0">
                <a:solidFill>
                  <a:schemeClr val="dk1"/>
                </a:solidFill>
                <a:latin typeface="Book Antiqua"/>
                <a:ea typeface="Book Antiqua"/>
                <a:cs typeface="Book Antiqua"/>
                <a:sym typeface="Book Antiqua"/>
              </a:rPr>
              <a:t>The first step in identifying the problem and in turn, addressing it.</a:t>
            </a:r>
          </a:p>
          <a:p>
            <a:pPr lvl="1">
              <a:lnSpc>
                <a:spcPct val="100000"/>
              </a:lnSpc>
              <a:spcBef>
                <a:spcPts val="1000"/>
              </a:spcBef>
              <a:buClr>
                <a:schemeClr val="dk1"/>
              </a:buClr>
              <a:buFont typeface="Book Antiqua"/>
              <a:buChar char="○"/>
            </a:pPr>
            <a:r>
              <a:rPr lang="en-GB" i="1" dirty="0">
                <a:solidFill>
                  <a:schemeClr val="tx1"/>
                </a:solidFill>
                <a:latin typeface="Book Antiqua" panose="02040602050305030304" pitchFamily="18" charset="0"/>
              </a:rPr>
              <a:t>”No amount of documentation of the evidence of discriminatory outcomes faced by Muslims... can satisfy our desire to reverse these results if we cannot begin from the point of an agreed definition.” </a:t>
            </a:r>
            <a:r>
              <a:rPr lang="en-GB" dirty="0">
                <a:solidFill>
                  <a:schemeClr val="tx1"/>
                </a:solidFill>
                <a:latin typeface="Book Antiqua" panose="02040602050305030304" pitchFamily="18" charset="0"/>
              </a:rPr>
              <a:t>(APPG Report, p. 26)</a:t>
            </a:r>
            <a:endParaRPr lang="en-GB" sz="1400" dirty="0">
              <a:solidFill>
                <a:schemeClr val="tx1"/>
              </a:solidFill>
              <a:latin typeface="Book Antiqua" panose="02040602050305030304" pitchFamily="18" charset="0"/>
              <a:ea typeface="Book Antiqua"/>
              <a:cs typeface="Book Antiqua"/>
              <a:sym typeface="Book Antiqua"/>
            </a:endParaRPr>
          </a:p>
          <a:p>
            <a:pPr lvl="0" indent="-317500">
              <a:lnSpc>
                <a:spcPct val="100000"/>
              </a:lnSpc>
              <a:spcBef>
                <a:spcPts val="1000"/>
              </a:spcBef>
              <a:buClr>
                <a:schemeClr val="dk1"/>
              </a:buClr>
              <a:buSzPts val="1400"/>
              <a:buFont typeface="Arial" panose="020B0604020202020204" pitchFamily="34" charset="0"/>
              <a:buChar char="•"/>
            </a:pPr>
            <a:r>
              <a:rPr lang="en-GB" sz="1400" dirty="0">
                <a:solidFill>
                  <a:schemeClr val="dk1"/>
                </a:solidFill>
                <a:latin typeface="Book Antiqua"/>
                <a:ea typeface="Book Antiqua"/>
                <a:cs typeface="Book Antiqua"/>
                <a:sym typeface="Book Antiqua"/>
              </a:rPr>
              <a:t>A means of recognising the hardships faced by the British Muslim community</a:t>
            </a:r>
            <a:r>
              <a:rPr lang="en-GB" sz="1400" dirty="0" smtClean="0">
                <a:solidFill>
                  <a:schemeClr val="dk1"/>
                </a:solidFill>
                <a:latin typeface="Book Antiqua"/>
                <a:ea typeface="Book Antiqua"/>
                <a:cs typeface="Book Antiqua"/>
                <a:sym typeface="Book Antiqua"/>
              </a:rPr>
              <a:t>.</a:t>
            </a:r>
          </a:p>
          <a:p>
            <a:pPr lvl="1">
              <a:lnSpc>
                <a:spcPct val="100000"/>
              </a:lnSpc>
              <a:spcBef>
                <a:spcPts val="1000"/>
              </a:spcBef>
              <a:buClr>
                <a:schemeClr val="dk1"/>
              </a:buClr>
              <a:buFont typeface="Book Antiqua"/>
              <a:buChar char="○"/>
            </a:pPr>
            <a:r>
              <a:rPr lang="en-GB" dirty="0" smtClean="0">
                <a:solidFill>
                  <a:schemeClr val="dk1"/>
                </a:solidFill>
                <a:latin typeface="Book Antiqua"/>
                <a:ea typeface="Book Antiqua"/>
                <a:cs typeface="Book Antiqua"/>
                <a:sym typeface="Book Antiqua"/>
              </a:rPr>
              <a:t>The </a:t>
            </a:r>
            <a:r>
              <a:rPr lang="en-GB" dirty="0">
                <a:solidFill>
                  <a:schemeClr val="dk1"/>
                </a:solidFill>
                <a:latin typeface="Book Antiqua"/>
                <a:ea typeface="Book Antiqua"/>
                <a:cs typeface="Book Antiqua"/>
                <a:sym typeface="Book Antiqua"/>
              </a:rPr>
              <a:t>definition enjoys support among Muslims of varying backgrounds – 750+ Muslim organisations have endorsed </a:t>
            </a:r>
            <a:r>
              <a:rPr lang="en-GB" dirty="0" smtClean="0">
                <a:solidFill>
                  <a:schemeClr val="dk1"/>
                </a:solidFill>
                <a:latin typeface="Book Antiqua"/>
                <a:ea typeface="Book Antiqua"/>
                <a:cs typeface="Book Antiqua"/>
                <a:sym typeface="Book Antiqua"/>
              </a:rPr>
              <a:t>it. It has been devised following a year of consultation with data from 100s of Muslim organisations and constituents nationwide.</a:t>
            </a:r>
          </a:p>
          <a:p>
            <a:pPr marL="596900" lvl="1" indent="0">
              <a:lnSpc>
                <a:spcPct val="100000"/>
              </a:lnSpc>
              <a:spcBef>
                <a:spcPts val="1000"/>
              </a:spcBef>
              <a:buClr>
                <a:schemeClr val="dk1"/>
              </a:buClr>
              <a:buNone/>
            </a:pPr>
            <a:endParaRPr lang="en-GB" dirty="0" smtClean="0">
              <a:solidFill>
                <a:schemeClr val="dk1"/>
              </a:solidFill>
              <a:latin typeface="Book Antiqua"/>
              <a:ea typeface="Book Antiqua"/>
              <a:cs typeface="Book Antiqua"/>
              <a:sym typeface="Book Antiqua"/>
            </a:endParaRPr>
          </a:p>
          <a:p>
            <a:pPr marL="596900" lvl="1" indent="0">
              <a:lnSpc>
                <a:spcPct val="100000"/>
              </a:lnSpc>
              <a:spcBef>
                <a:spcPts val="1000"/>
              </a:spcBef>
              <a:buClr>
                <a:schemeClr val="dk1"/>
              </a:buClr>
              <a:buNone/>
            </a:pPr>
            <a:endParaRPr lang="en-GB" dirty="0" smtClean="0">
              <a:solidFill>
                <a:schemeClr val="dk1"/>
              </a:solidFill>
              <a:latin typeface="Book Antiqua"/>
              <a:ea typeface="Book Antiqua"/>
              <a:cs typeface="Book Antiqua"/>
              <a:sym typeface="Book Antiqua"/>
            </a:endParaRPr>
          </a:p>
        </p:txBody>
      </p:sp>
      <p:sp>
        <p:nvSpPr>
          <p:cNvPr id="3" name="TextBox 2"/>
          <p:cNvSpPr txBox="1"/>
          <p:nvPr/>
        </p:nvSpPr>
        <p:spPr>
          <a:xfrm>
            <a:off x="186956" y="3394252"/>
            <a:ext cx="7186380" cy="1077218"/>
          </a:xfrm>
          <a:prstGeom prst="rect">
            <a:avLst/>
          </a:prstGeom>
          <a:noFill/>
        </p:spPr>
        <p:txBody>
          <a:bodyPr wrap="square" rtlCol="0">
            <a:spAutoFit/>
          </a:bodyPr>
          <a:lstStyle/>
          <a:p>
            <a:pPr marL="285750" indent="-285750">
              <a:buFont typeface="Arial" panose="020B0604020202020204" pitchFamily="34" charset="0"/>
              <a:buChar char="•"/>
            </a:pPr>
            <a:r>
              <a:rPr lang="en-GB" sz="1300" dirty="0">
                <a:solidFill>
                  <a:schemeClr val="dk1"/>
                </a:solidFill>
                <a:latin typeface="Book Antiqua"/>
                <a:ea typeface="Book Antiqua"/>
                <a:cs typeface="Book Antiqua"/>
                <a:sym typeface="Book Antiqua"/>
              </a:rPr>
              <a:t>Accompanying current hate crime legislation as an effective policy </a:t>
            </a:r>
            <a:r>
              <a:rPr lang="en-GB" sz="1300" dirty="0" smtClean="0">
                <a:solidFill>
                  <a:schemeClr val="dk1"/>
                </a:solidFill>
                <a:latin typeface="Book Antiqua"/>
                <a:ea typeface="Book Antiqua"/>
                <a:cs typeface="Book Antiqua"/>
                <a:sym typeface="Book Antiqua"/>
              </a:rPr>
              <a:t>tool		</a:t>
            </a:r>
          </a:p>
          <a:p>
            <a:pPr marL="285750" lvl="1" indent="-285750">
              <a:buFont typeface="Courier New" panose="02070309020205020404" pitchFamily="49" charset="0"/>
              <a:buChar char="o"/>
            </a:pPr>
            <a:r>
              <a:rPr lang="en-GB" dirty="0" smtClean="0">
                <a:solidFill>
                  <a:schemeClr val="dk1"/>
                </a:solidFill>
                <a:latin typeface="Book Antiqua" panose="02040602050305030304" pitchFamily="18" charset="0"/>
                <a:ea typeface="Book Antiqua"/>
                <a:cs typeface="Book Antiqua"/>
                <a:sym typeface="Book Antiqua"/>
              </a:rPr>
              <a:t>	</a:t>
            </a:r>
            <a:r>
              <a:rPr lang="en-GB" sz="1200" dirty="0" smtClean="0">
                <a:latin typeface="Book Antiqua" panose="02040602050305030304" pitchFamily="18" charset="0"/>
              </a:rPr>
              <a:t>It </a:t>
            </a:r>
            <a:r>
              <a:rPr lang="en-GB" sz="1200" dirty="0">
                <a:latin typeface="Book Antiqua" panose="02040602050305030304" pitchFamily="18" charset="0"/>
              </a:rPr>
              <a:t>goes beyond hate crime legislation, which only covers </a:t>
            </a:r>
            <a:r>
              <a:rPr lang="en-GB" sz="1200" u="sng" dirty="0">
                <a:latin typeface="Book Antiqua" panose="02040602050305030304" pitchFamily="18" charset="0"/>
              </a:rPr>
              <a:t>physical or verbal assault</a:t>
            </a:r>
            <a:r>
              <a:rPr lang="en-GB" sz="1200" dirty="0">
                <a:latin typeface="Book Antiqua" panose="02040602050305030304" pitchFamily="18" charset="0"/>
              </a:rPr>
              <a:t>. It shows all the manifestations of Islamophobia, for instance in the workplace, in youth activism in schools, employment processes etc.</a:t>
            </a:r>
            <a:endParaRPr lang="en-GB" sz="1200" dirty="0">
              <a:solidFill>
                <a:schemeClr val="dk1"/>
              </a:solidFill>
              <a:latin typeface="Book Antiqua" panose="02040602050305030304" pitchFamily="18" charset="0"/>
              <a:ea typeface="Book Antiqua"/>
              <a:cs typeface="Book Antiqua"/>
              <a:sym typeface="Book Antiqua"/>
            </a:endParaRPr>
          </a:p>
          <a:p>
            <a:endParaRPr lang="en-GB" sz="1300" dirty="0" smtClean="0">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dissolve">
                                      <p:cBhvr>
                                        <p:cTn id="7" dur="500"/>
                                        <p:tgtEl>
                                          <p:spTgt spid="1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3">
                                            <p:txEl>
                                              <p:pRg st="1" end="1"/>
                                            </p:txEl>
                                          </p:spTgt>
                                        </p:tgtEl>
                                        <p:attrNameLst>
                                          <p:attrName>style.visibility</p:attrName>
                                        </p:attrNameLst>
                                      </p:cBhvr>
                                      <p:to>
                                        <p:strVal val="visible"/>
                                      </p:to>
                                    </p:set>
                                    <p:animEffect transition="in" filter="dissolve">
                                      <p:cBhvr>
                                        <p:cTn id="10" dur="500"/>
                                        <p:tgtEl>
                                          <p:spTgt spid="1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3">
                                            <p:txEl>
                                              <p:pRg st="2" end="2"/>
                                            </p:txEl>
                                          </p:spTgt>
                                        </p:tgtEl>
                                        <p:attrNameLst>
                                          <p:attrName>style.visibility</p:attrName>
                                        </p:attrNameLst>
                                      </p:cBhvr>
                                      <p:to>
                                        <p:strVal val="visible"/>
                                      </p:to>
                                    </p:set>
                                    <p:animEffect transition="in" filter="dissolve">
                                      <p:cBhvr>
                                        <p:cTn id="13" dur="500"/>
                                        <p:tgtEl>
                                          <p:spTgt spid="1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3">
                                            <p:txEl>
                                              <p:pRg st="3" end="3"/>
                                            </p:txEl>
                                          </p:spTgt>
                                        </p:tgtEl>
                                        <p:attrNameLst>
                                          <p:attrName>style.visibility</p:attrName>
                                        </p:attrNameLst>
                                      </p:cBhvr>
                                      <p:to>
                                        <p:strVal val="visible"/>
                                      </p:to>
                                    </p:set>
                                    <p:animEffect transition="in" filter="dissolve">
                                      <p:cBhvr>
                                        <p:cTn id="18" dur="500"/>
                                        <p:tgtEl>
                                          <p:spTgt spid="10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3">
                                            <p:txEl>
                                              <p:pRg st="4" end="4"/>
                                            </p:txEl>
                                          </p:spTgt>
                                        </p:tgtEl>
                                        <p:attrNameLst>
                                          <p:attrName>style.visibility</p:attrName>
                                        </p:attrNameLst>
                                      </p:cBhvr>
                                      <p:to>
                                        <p:strVal val="visible"/>
                                      </p:to>
                                    </p:set>
                                    <p:animEffect transition="in" filter="dissolve">
                                      <p:cBhvr>
                                        <p:cTn id="21" dur="500"/>
                                        <p:tgtEl>
                                          <p:spTgt spid="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Book Antiqua"/>
                <a:ea typeface="Book Antiqua"/>
                <a:cs typeface="Book Antiqua"/>
                <a:sym typeface="Book Antiqua"/>
              </a:rPr>
              <a:t>What is the Definition of Islamophobia?</a:t>
            </a:r>
            <a:endParaRPr b="1" dirty="0">
              <a:latin typeface="Book Antiqua"/>
              <a:ea typeface="Book Antiqua"/>
              <a:cs typeface="Book Antiqua"/>
              <a:sym typeface="Book Antiqua"/>
            </a:endParaRPr>
          </a:p>
        </p:txBody>
      </p:sp>
      <p:sp>
        <p:nvSpPr>
          <p:cNvPr id="62" name="Google Shape;62;p14"/>
          <p:cNvSpPr txBox="1">
            <a:spLocks noGrp="1"/>
          </p:cNvSpPr>
          <p:nvPr>
            <p:ph type="body" idx="1"/>
          </p:nvPr>
        </p:nvSpPr>
        <p:spPr>
          <a:xfrm>
            <a:off x="445050" y="578975"/>
            <a:ext cx="70035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lang="en-GB" sz="1700" b="1" i="1" dirty="0">
              <a:solidFill>
                <a:schemeClr val="dk1"/>
              </a:solidFill>
              <a:latin typeface="Book Antiqua"/>
              <a:ea typeface="Book Antiqua"/>
              <a:cs typeface="Book Antiqua"/>
              <a:sym typeface="Book Antiqua"/>
            </a:endParaRPr>
          </a:p>
          <a:p>
            <a:pPr marL="0" lvl="0" indent="0" algn="ctr" rtl="0">
              <a:lnSpc>
                <a:spcPct val="100000"/>
              </a:lnSpc>
              <a:spcBef>
                <a:spcPts val="0"/>
              </a:spcBef>
              <a:spcAft>
                <a:spcPts val="0"/>
              </a:spcAft>
              <a:buNone/>
            </a:pPr>
            <a:endParaRPr lang="en-GB" sz="1700" b="1" i="1" dirty="0">
              <a:solidFill>
                <a:schemeClr val="dk1"/>
              </a:solidFill>
              <a:latin typeface="Book Antiqua"/>
              <a:ea typeface="Book Antiqua"/>
              <a:cs typeface="Book Antiqua"/>
              <a:sym typeface="Book Antiqua"/>
            </a:endParaRPr>
          </a:p>
          <a:p>
            <a:pPr marL="0" lvl="0" indent="0" algn="ctr" rtl="0">
              <a:lnSpc>
                <a:spcPct val="100000"/>
              </a:lnSpc>
              <a:spcBef>
                <a:spcPts val="0"/>
              </a:spcBef>
              <a:spcAft>
                <a:spcPts val="0"/>
              </a:spcAft>
              <a:buNone/>
            </a:pPr>
            <a:endParaRPr lang="en-GB" sz="1700" b="1" i="1" dirty="0">
              <a:solidFill>
                <a:schemeClr val="dk1"/>
              </a:solidFill>
              <a:latin typeface="Book Antiqua"/>
              <a:ea typeface="Book Antiqua"/>
              <a:cs typeface="Book Antiqua"/>
              <a:sym typeface="Book Antiqua"/>
            </a:endParaRPr>
          </a:p>
          <a:p>
            <a:pPr marL="0" lvl="0" indent="0" algn="ctr" rtl="0">
              <a:lnSpc>
                <a:spcPct val="100000"/>
              </a:lnSpc>
              <a:spcBef>
                <a:spcPts val="0"/>
              </a:spcBef>
              <a:spcAft>
                <a:spcPts val="0"/>
              </a:spcAft>
              <a:buNone/>
            </a:pPr>
            <a:endParaRPr lang="en-GB" sz="2400" b="1" i="1" dirty="0">
              <a:solidFill>
                <a:schemeClr val="dk1"/>
              </a:solidFill>
              <a:latin typeface="Book Antiqua"/>
              <a:ea typeface="Book Antiqua"/>
              <a:cs typeface="Book Antiqua"/>
              <a:sym typeface="Book Antiqua"/>
            </a:endParaRPr>
          </a:p>
          <a:p>
            <a:pPr marL="0" lvl="0" indent="0" algn="ctr" rtl="0">
              <a:lnSpc>
                <a:spcPct val="100000"/>
              </a:lnSpc>
              <a:spcBef>
                <a:spcPts val="0"/>
              </a:spcBef>
              <a:spcAft>
                <a:spcPts val="0"/>
              </a:spcAft>
              <a:buNone/>
            </a:pPr>
            <a:r>
              <a:rPr lang="en-GB" sz="2400" b="1" i="1" dirty="0">
                <a:solidFill>
                  <a:schemeClr val="dk1"/>
                </a:solidFill>
                <a:latin typeface="Book Antiqua"/>
                <a:ea typeface="Book Antiqua"/>
                <a:cs typeface="Book Antiqua"/>
                <a:sym typeface="Book Antiqua"/>
              </a:rPr>
              <a:t>“Islamophobia is rooted in racism and is a type of racism that targets expressions of Muslimness or perceived Muslimness.”</a:t>
            </a:r>
            <a:endParaRPr sz="2400" b="1" i="1" dirty="0">
              <a:solidFill>
                <a:schemeClr val="dk1"/>
              </a:solidFill>
              <a:latin typeface="Book Antiqua"/>
              <a:ea typeface="Book Antiqua"/>
              <a:cs typeface="Book Antiqua"/>
              <a:sym typeface="Book Antiqua"/>
            </a:endParaRPr>
          </a:p>
          <a:p>
            <a:pPr marL="0" lvl="0" indent="0" algn="ctr" rtl="0">
              <a:lnSpc>
                <a:spcPct val="100000"/>
              </a:lnSpc>
              <a:spcBef>
                <a:spcPts val="1000"/>
              </a:spcBef>
              <a:spcAft>
                <a:spcPts val="0"/>
              </a:spcAft>
              <a:buNone/>
            </a:pPr>
            <a:endParaRPr lang="en-GB" sz="1700" dirty="0">
              <a:solidFill>
                <a:schemeClr val="dk1"/>
              </a:solidFill>
              <a:latin typeface="Book Antiqua"/>
              <a:ea typeface="Book Antiqua"/>
              <a:cs typeface="Book Antiqua"/>
              <a:sym typeface="Book Antiqua"/>
            </a:endParaRPr>
          </a:p>
          <a:p>
            <a:pPr marL="0" lvl="0" indent="0" algn="ctr" rtl="0">
              <a:lnSpc>
                <a:spcPct val="100000"/>
              </a:lnSpc>
              <a:spcBef>
                <a:spcPts val="1000"/>
              </a:spcBef>
              <a:spcAft>
                <a:spcPts val="0"/>
              </a:spcAft>
              <a:buNone/>
            </a:pPr>
            <a:r>
              <a:rPr lang="en-GB" sz="1700" dirty="0">
                <a:solidFill>
                  <a:schemeClr val="dk1"/>
                </a:solidFill>
                <a:latin typeface="Book Antiqua"/>
                <a:ea typeface="Book Antiqua"/>
                <a:cs typeface="Book Antiqua"/>
                <a:sym typeface="Book Antiqua"/>
              </a:rPr>
              <a:t>APPG on British Muslims 2018 Report, </a:t>
            </a:r>
            <a:r>
              <a:rPr lang="en-GB" sz="1700" i="1" dirty="0">
                <a:solidFill>
                  <a:schemeClr val="dk1"/>
                </a:solidFill>
                <a:latin typeface="Book Antiqua"/>
                <a:ea typeface="Book Antiqua"/>
                <a:cs typeface="Book Antiqua"/>
                <a:sym typeface="Book Antiqua"/>
              </a:rPr>
              <a:t>Islamophobia Defined</a:t>
            </a:r>
            <a:endParaRPr sz="1700" dirty="0">
              <a:solidFill>
                <a:schemeClr val="dk1"/>
              </a:solidFill>
              <a:latin typeface="Book Antiqua"/>
              <a:ea typeface="Book Antiqua"/>
              <a:cs typeface="Book Antiqua"/>
              <a:sym typeface="Book Antiqua"/>
            </a:endParaRPr>
          </a:p>
          <a:p>
            <a:pPr marL="0" lvl="0" indent="0" algn="l" rtl="0">
              <a:lnSpc>
                <a:spcPct val="100000"/>
              </a:lnSpc>
              <a:spcBef>
                <a:spcPts val="1000"/>
              </a:spcBef>
              <a:spcAft>
                <a:spcPts val="1000"/>
              </a:spcAft>
              <a:buNone/>
            </a:pPr>
            <a:endParaRPr lang="en-GB" sz="1700" dirty="0">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
                                            <p:txEl>
                                              <p:pRg st="4" end="4"/>
                                            </p:txEl>
                                          </p:spTgt>
                                        </p:tgtEl>
                                        <p:attrNameLst>
                                          <p:attrName>style.visibility</p:attrName>
                                        </p:attrNameLst>
                                      </p:cBhvr>
                                      <p:to>
                                        <p:strVal val="visible"/>
                                      </p:to>
                                    </p:set>
                                    <p:animEffect transition="in" filter="circle(in)">
                                      <p:cBhvr>
                                        <p:cTn id="7" dur="2000"/>
                                        <p:tgtEl>
                                          <p:spTgt spid="62">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2">
                                            <p:txEl>
                                              <p:pRg st="6" end="6"/>
                                            </p:txEl>
                                          </p:spTgt>
                                        </p:tgtEl>
                                        <p:attrNameLst>
                                          <p:attrName>style.visibility</p:attrName>
                                        </p:attrNameLst>
                                      </p:cBhvr>
                                      <p:to>
                                        <p:strVal val="visible"/>
                                      </p:to>
                                    </p:set>
                                    <p:animEffect transition="in" filter="circle(in)">
                                      <p:cBhvr>
                                        <p:cTn id="10" dur="2000"/>
                                        <p:tgtEl>
                                          <p:spTgt spid="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latin typeface="Book Antiqua"/>
                <a:ea typeface="Book Antiqua"/>
                <a:cs typeface="Book Antiqua"/>
                <a:sym typeface="Book Antiqua"/>
              </a:rPr>
              <a:t>How is Islamophobia a “type of racism”?</a:t>
            </a:r>
            <a:endParaRPr b="1" dirty="0">
              <a:latin typeface="Book Antiqua"/>
              <a:ea typeface="Book Antiqua"/>
              <a:cs typeface="Book Antiqua"/>
              <a:sym typeface="Book Antiqua"/>
            </a:endParaRPr>
          </a:p>
        </p:txBody>
      </p:sp>
      <p:sp>
        <p:nvSpPr>
          <p:cNvPr id="103" name="Google Shape;103;p20"/>
          <p:cNvSpPr txBox="1">
            <a:spLocks noGrp="1"/>
          </p:cNvSpPr>
          <p:nvPr>
            <p:ph type="body" idx="1"/>
          </p:nvPr>
        </p:nvSpPr>
        <p:spPr>
          <a:xfrm>
            <a:off x="168265" y="1017725"/>
            <a:ext cx="7215256" cy="3416400"/>
          </a:xfrm>
          <a:prstGeom prst="rect">
            <a:avLst/>
          </a:prstGeom>
        </p:spPr>
        <p:txBody>
          <a:bodyPr spcFirstLastPara="1" wrap="square" lIns="91425" tIns="91425" rIns="91425" bIns="91425" anchor="t" anchorCtr="0">
            <a:normAutofit/>
          </a:bodyPr>
          <a:lstStyle/>
          <a:p>
            <a:pPr lvl="0" indent="-317500">
              <a:lnSpc>
                <a:spcPct val="100000"/>
              </a:lnSpc>
              <a:buClr>
                <a:schemeClr val="dk1"/>
              </a:buClr>
              <a:buSzPts val="1400"/>
              <a:buFont typeface="Book Antiqua"/>
              <a:buChar char="●"/>
            </a:pPr>
            <a:r>
              <a:rPr lang="en-GB" sz="1400" dirty="0">
                <a:solidFill>
                  <a:schemeClr val="dk1"/>
                </a:solidFill>
                <a:latin typeface="Book Antiqua"/>
                <a:ea typeface="Book Antiqua"/>
                <a:cs typeface="Book Antiqua"/>
                <a:sym typeface="Book Antiqua"/>
              </a:rPr>
              <a:t>Muslims are victims of more than overt expressions of religious hatred and abuse.</a:t>
            </a:r>
          </a:p>
          <a:p>
            <a:pPr lvl="1">
              <a:lnSpc>
                <a:spcPct val="100000"/>
              </a:lnSpc>
              <a:spcBef>
                <a:spcPts val="1000"/>
              </a:spcBef>
              <a:buClr>
                <a:schemeClr val="dk1"/>
              </a:buClr>
              <a:buFont typeface="Book Antiqua"/>
              <a:buChar char="○"/>
            </a:pPr>
            <a:r>
              <a:rPr lang="en-GB" dirty="0">
                <a:solidFill>
                  <a:schemeClr val="dk1"/>
                </a:solidFill>
                <a:latin typeface="Book Antiqua"/>
                <a:ea typeface="Book Antiqua"/>
                <a:cs typeface="Book Antiqua"/>
                <a:sym typeface="Book Antiqua"/>
              </a:rPr>
              <a:t>Islamophobia is a </a:t>
            </a:r>
            <a:r>
              <a:rPr lang="en-GB" b="1" dirty="0">
                <a:solidFill>
                  <a:schemeClr val="dk1"/>
                </a:solidFill>
                <a:latin typeface="Book Antiqua"/>
                <a:ea typeface="Book Antiqua"/>
                <a:cs typeface="Book Antiqua"/>
                <a:sym typeface="Book Antiqua"/>
              </a:rPr>
              <a:t>system of discrimination, control and socio-economic exclusion</a:t>
            </a:r>
            <a:r>
              <a:rPr lang="en-GB" dirty="0">
                <a:solidFill>
                  <a:schemeClr val="dk1"/>
                </a:solidFill>
                <a:latin typeface="Book Antiqua"/>
                <a:ea typeface="Book Antiqua"/>
                <a:cs typeface="Book Antiqua"/>
                <a:sym typeface="Book Antiqua"/>
              </a:rPr>
              <a:t>.</a:t>
            </a:r>
          </a:p>
          <a:p>
            <a:pPr lvl="1">
              <a:lnSpc>
                <a:spcPct val="100000"/>
              </a:lnSpc>
              <a:spcBef>
                <a:spcPts val="1000"/>
              </a:spcBef>
              <a:buClr>
                <a:schemeClr val="dk1"/>
              </a:buClr>
              <a:buFont typeface="Book Antiqua"/>
              <a:buChar char="○"/>
            </a:pPr>
            <a:r>
              <a:rPr lang="en-GB" dirty="0">
                <a:solidFill>
                  <a:schemeClr val="tx1"/>
                </a:solidFill>
                <a:latin typeface="Book Antiqua" panose="02040602050305030304" pitchFamily="18" charset="0"/>
                <a:ea typeface="Book Antiqua"/>
              </a:rPr>
              <a:t>Permeates the media, the labour market, education, politics, policing, etc. – in this way,  </a:t>
            </a:r>
            <a:r>
              <a:rPr lang="en-GB" b="1" dirty="0">
                <a:solidFill>
                  <a:schemeClr val="tx1"/>
                </a:solidFill>
                <a:latin typeface="Book Antiqua" panose="02040602050305030304" pitchFamily="18" charset="0"/>
                <a:ea typeface="Book Antiqua"/>
              </a:rPr>
              <a:t>Islamophobia manifests itself as a form of racism</a:t>
            </a:r>
            <a:r>
              <a:rPr lang="en-GB" dirty="0">
                <a:solidFill>
                  <a:schemeClr val="tx1"/>
                </a:solidFill>
                <a:latin typeface="Book Antiqua" panose="02040602050305030304" pitchFamily="18" charset="0"/>
                <a:ea typeface="Book Antiqua"/>
              </a:rPr>
              <a:t>.</a:t>
            </a:r>
          </a:p>
          <a:p>
            <a:pPr marL="596900" lvl="1" indent="0">
              <a:lnSpc>
                <a:spcPct val="100000"/>
              </a:lnSpc>
              <a:spcBef>
                <a:spcPts val="1000"/>
              </a:spcBef>
              <a:buClr>
                <a:schemeClr val="dk1"/>
              </a:buClr>
              <a:buNone/>
            </a:pPr>
            <a:endParaRPr lang="en-GB" sz="1000" dirty="0">
              <a:solidFill>
                <a:schemeClr val="dk1"/>
              </a:solidFill>
              <a:latin typeface="Book Antiqua"/>
              <a:ea typeface="Book Antiqua"/>
              <a:cs typeface="Book Antiqua"/>
              <a:sym typeface="Book Antiqua"/>
            </a:endParaRPr>
          </a:p>
          <a:p>
            <a:pPr lvl="0" indent="-317500">
              <a:lnSpc>
                <a:spcPct val="100000"/>
              </a:lnSpc>
              <a:buClr>
                <a:schemeClr val="dk1"/>
              </a:buClr>
              <a:buSzPts val="1400"/>
              <a:buFont typeface="Book Antiqua"/>
              <a:buChar char="●"/>
            </a:pPr>
            <a:r>
              <a:rPr lang="en-GB" sz="1400" dirty="0">
                <a:solidFill>
                  <a:schemeClr val="dk1"/>
                </a:solidFill>
                <a:latin typeface="Book Antiqua"/>
                <a:ea typeface="Book Antiqua"/>
                <a:cs typeface="Book Antiqua"/>
                <a:sym typeface="Book Antiqua"/>
              </a:rPr>
              <a:t>“Rooted in racism” – Muslims are not a race, but they are </a:t>
            </a:r>
            <a:r>
              <a:rPr lang="en-GB" sz="1400" b="1" dirty="0">
                <a:solidFill>
                  <a:schemeClr val="dk1"/>
                </a:solidFill>
                <a:latin typeface="Book Antiqua"/>
                <a:ea typeface="Book Antiqua"/>
                <a:cs typeface="Book Antiqua"/>
                <a:sym typeface="Book Antiqua"/>
              </a:rPr>
              <a:t>racialised</a:t>
            </a:r>
            <a:r>
              <a:rPr lang="en-GB" sz="1400" dirty="0">
                <a:solidFill>
                  <a:schemeClr val="dk1"/>
                </a:solidFill>
                <a:latin typeface="Book Antiqua"/>
                <a:ea typeface="Book Antiqua"/>
                <a:cs typeface="Book Antiqua"/>
                <a:sym typeface="Book Antiqua"/>
              </a:rPr>
              <a:t>.</a:t>
            </a:r>
          </a:p>
          <a:p>
            <a:pPr marL="914400" lvl="1" indent="-317500" algn="l" rtl="0">
              <a:lnSpc>
                <a:spcPct val="100000"/>
              </a:lnSpc>
              <a:spcBef>
                <a:spcPts val="1000"/>
              </a:spcBef>
              <a:spcAft>
                <a:spcPts val="0"/>
              </a:spcAft>
              <a:buClr>
                <a:schemeClr val="dk1"/>
              </a:buClr>
              <a:buSzPts val="1400"/>
              <a:buFont typeface="Book Antiqua"/>
              <a:buChar char="○"/>
            </a:pPr>
            <a:r>
              <a:rPr lang="en-GB" dirty="0">
                <a:solidFill>
                  <a:schemeClr val="dk1"/>
                </a:solidFill>
                <a:latin typeface="Book Antiqua"/>
                <a:ea typeface="Book Antiqua"/>
                <a:sym typeface="Book Antiqua"/>
              </a:rPr>
              <a:t>Muslims are homogenised based on certain cultural and ethnic markers, i.e. </a:t>
            </a:r>
            <a:r>
              <a:rPr lang="en-GB" b="1" i="1" dirty="0">
                <a:solidFill>
                  <a:schemeClr val="dk1"/>
                </a:solidFill>
                <a:latin typeface="Book Antiqua"/>
                <a:ea typeface="Book Antiqua"/>
                <a:sym typeface="Book Antiqua"/>
              </a:rPr>
              <a:t>“expressions of Muslimness”</a:t>
            </a:r>
            <a:r>
              <a:rPr lang="en-GB" i="1" dirty="0">
                <a:solidFill>
                  <a:schemeClr val="dk1"/>
                </a:solidFill>
                <a:latin typeface="Book Antiqua"/>
                <a:ea typeface="Book Antiqua"/>
                <a:sym typeface="Book Antiqua"/>
              </a:rPr>
              <a:t>.</a:t>
            </a:r>
          </a:p>
          <a:p>
            <a:pPr marL="914400" lvl="1" indent="-317500" algn="l" rtl="0">
              <a:lnSpc>
                <a:spcPct val="100000"/>
              </a:lnSpc>
              <a:spcBef>
                <a:spcPts val="1000"/>
              </a:spcBef>
              <a:spcAft>
                <a:spcPts val="0"/>
              </a:spcAft>
              <a:buClr>
                <a:schemeClr val="dk1"/>
              </a:buClr>
              <a:buSzPts val="1400"/>
              <a:buFont typeface="Book Antiqua"/>
              <a:buChar char="○"/>
            </a:pPr>
            <a:r>
              <a:rPr lang="en-GB" dirty="0">
                <a:solidFill>
                  <a:schemeClr val="dk1"/>
                </a:solidFill>
                <a:latin typeface="Book Antiqua"/>
                <a:ea typeface="Book Antiqua"/>
                <a:sym typeface="Book Antiqua"/>
              </a:rPr>
              <a:t>The term “Muslimness” </a:t>
            </a:r>
            <a:r>
              <a:rPr lang="en-GB" b="1" i="1" dirty="0">
                <a:solidFill>
                  <a:schemeClr val="dk1"/>
                </a:solidFill>
                <a:latin typeface="Book Antiqua"/>
                <a:ea typeface="Book Antiqua"/>
                <a:sym typeface="Book Antiqua"/>
              </a:rPr>
              <a:t>“describes a family of overlapping and flexible features by which in a given situation something is seen as having the quality of being Muslim.” </a:t>
            </a:r>
            <a:r>
              <a:rPr lang="en-GB" dirty="0">
                <a:solidFill>
                  <a:schemeClr val="dk1"/>
                </a:solidFill>
                <a:latin typeface="Book Antiqua"/>
                <a:ea typeface="Book Antiqua"/>
                <a:sym typeface="Book Antiqua"/>
              </a:rPr>
              <a:t>Professor Salman Sayyid &amp; AbdoolKarim Vakil</a:t>
            </a:r>
            <a:endParaRPr lang="en-GB" dirty="0">
              <a:solidFill>
                <a:schemeClr val="tx1"/>
              </a:solidFill>
              <a:latin typeface="Book Antiqua" panose="02040602050305030304" pitchFamily="18" charset="0"/>
              <a:ea typeface="Book Antiqua"/>
            </a:endParaRPr>
          </a:p>
        </p:txBody>
      </p:sp>
    </p:spTree>
    <p:extLst>
      <p:ext uri="{BB962C8B-B14F-4D97-AF65-F5344CB8AC3E}">
        <p14:creationId xmlns:p14="http://schemas.microsoft.com/office/powerpoint/2010/main" val="30874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dissolve">
                                      <p:cBhvr>
                                        <p:cTn id="7" dur="500"/>
                                        <p:tgtEl>
                                          <p:spTgt spid="1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3">
                                            <p:txEl>
                                              <p:pRg st="1" end="1"/>
                                            </p:txEl>
                                          </p:spTgt>
                                        </p:tgtEl>
                                        <p:attrNameLst>
                                          <p:attrName>style.visibility</p:attrName>
                                        </p:attrNameLst>
                                      </p:cBhvr>
                                      <p:to>
                                        <p:strVal val="visible"/>
                                      </p:to>
                                    </p:set>
                                    <p:animEffect transition="in" filter="dissolve">
                                      <p:cBhvr>
                                        <p:cTn id="10" dur="500"/>
                                        <p:tgtEl>
                                          <p:spTgt spid="1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3">
                                            <p:txEl>
                                              <p:pRg st="2" end="2"/>
                                            </p:txEl>
                                          </p:spTgt>
                                        </p:tgtEl>
                                        <p:attrNameLst>
                                          <p:attrName>style.visibility</p:attrName>
                                        </p:attrNameLst>
                                      </p:cBhvr>
                                      <p:to>
                                        <p:strVal val="visible"/>
                                      </p:to>
                                    </p:set>
                                    <p:animEffect transition="in" filter="dissolve">
                                      <p:cBhvr>
                                        <p:cTn id="13" dur="500"/>
                                        <p:tgtEl>
                                          <p:spTgt spid="1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3">
                                            <p:txEl>
                                              <p:pRg st="4" end="4"/>
                                            </p:txEl>
                                          </p:spTgt>
                                        </p:tgtEl>
                                        <p:attrNameLst>
                                          <p:attrName>style.visibility</p:attrName>
                                        </p:attrNameLst>
                                      </p:cBhvr>
                                      <p:to>
                                        <p:strVal val="visible"/>
                                      </p:to>
                                    </p:set>
                                    <p:animEffect transition="in" filter="dissolve">
                                      <p:cBhvr>
                                        <p:cTn id="18" dur="500"/>
                                        <p:tgtEl>
                                          <p:spTgt spid="10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3">
                                            <p:txEl>
                                              <p:pRg st="5" end="5"/>
                                            </p:txEl>
                                          </p:spTgt>
                                        </p:tgtEl>
                                        <p:attrNameLst>
                                          <p:attrName>style.visibility</p:attrName>
                                        </p:attrNameLst>
                                      </p:cBhvr>
                                      <p:to>
                                        <p:strVal val="visible"/>
                                      </p:to>
                                    </p:set>
                                    <p:animEffect transition="in" filter="dissolve">
                                      <p:cBhvr>
                                        <p:cTn id="21" dur="500"/>
                                        <p:tgtEl>
                                          <p:spTgt spid="10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3">
                                            <p:txEl>
                                              <p:pRg st="6" end="6"/>
                                            </p:txEl>
                                          </p:spTgt>
                                        </p:tgtEl>
                                        <p:attrNameLst>
                                          <p:attrName>style.visibility</p:attrName>
                                        </p:attrNameLst>
                                      </p:cBhvr>
                                      <p:to>
                                        <p:strVal val="visible"/>
                                      </p:to>
                                    </p:set>
                                    <p:animEffect transition="in" filter="dissolve">
                                      <p:cBhvr>
                                        <p:cTn id="24" dur="500"/>
                                        <p:tgtEl>
                                          <p:spTgt spid="1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latin typeface="Book Antiqua"/>
                <a:ea typeface="Book Antiqua"/>
                <a:cs typeface="Book Antiqua"/>
                <a:sym typeface="Book Antiqua"/>
              </a:rPr>
              <a:t>What are some “expressions of Muslimness”?</a:t>
            </a:r>
            <a:endParaRPr b="1" dirty="0">
              <a:latin typeface="Book Antiqua"/>
              <a:ea typeface="Book Antiqua"/>
              <a:cs typeface="Book Antiqua"/>
              <a:sym typeface="Book Antiqua"/>
            </a:endParaRPr>
          </a:p>
        </p:txBody>
      </p:sp>
      <p:sp>
        <p:nvSpPr>
          <p:cNvPr id="7" name="Google Shape;103;p20">
            <a:extLst>
              <a:ext uri="{FF2B5EF4-FFF2-40B4-BE49-F238E27FC236}">
                <a16:creationId xmlns="" xmlns:a16="http://schemas.microsoft.com/office/drawing/2014/main" id="{ED61D096-89DA-F245-AB33-247563E52757}"/>
              </a:ext>
            </a:extLst>
          </p:cNvPr>
          <p:cNvSpPr txBox="1">
            <a:spLocks noGrp="1"/>
          </p:cNvSpPr>
          <p:nvPr>
            <p:ph type="body" idx="1"/>
          </p:nvPr>
        </p:nvSpPr>
        <p:spPr>
          <a:xfrm>
            <a:off x="391859" y="1083825"/>
            <a:ext cx="5102424" cy="3030975"/>
          </a:xfrm>
          <a:prstGeom prst="rect">
            <a:avLst/>
          </a:prstGeom>
        </p:spPr>
        <p:txBody>
          <a:bodyPr spcFirstLastPara="1" wrap="square" lIns="91425" tIns="91425" rIns="91425" bIns="91425" anchor="t" anchorCtr="0">
            <a:normAutofit/>
          </a:bodyPr>
          <a:lstStyle/>
          <a:p>
            <a:pPr lvl="0" indent="-317500">
              <a:lnSpc>
                <a:spcPct val="200000"/>
              </a:lnSpc>
              <a:spcAft>
                <a:spcPts val="1000"/>
              </a:spcAft>
              <a:buClr>
                <a:schemeClr val="dk1"/>
              </a:buClr>
              <a:buSzPts val="1400"/>
              <a:buFont typeface="Book Antiqua"/>
              <a:buChar char="●"/>
            </a:pPr>
            <a:r>
              <a:rPr lang="en-GB" sz="1400" dirty="0">
                <a:solidFill>
                  <a:schemeClr val="dk1"/>
                </a:solidFill>
                <a:latin typeface="Book Antiqua"/>
                <a:ea typeface="Book Antiqua"/>
                <a:sym typeface="Book Antiqua"/>
              </a:rPr>
              <a:t>“Muslim-sounding names” such as Mohammed</a:t>
            </a:r>
          </a:p>
          <a:p>
            <a:pPr lvl="0" indent="-317500">
              <a:lnSpc>
                <a:spcPct val="100000"/>
              </a:lnSpc>
              <a:buClr>
                <a:schemeClr val="dk1"/>
              </a:buClr>
              <a:buSzPts val="1400"/>
              <a:buFont typeface="Book Antiqua"/>
              <a:buChar char="●"/>
            </a:pPr>
            <a:r>
              <a:rPr lang="en-GB" sz="1400" dirty="0">
                <a:solidFill>
                  <a:schemeClr val="dk1"/>
                </a:solidFill>
                <a:latin typeface="Book Antiqua"/>
                <a:ea typeface="Book Antiqua"/>
                <a:sym typeface="Book Antiqua"/>
              </a:rPr>
              <a:t>Items of clothing such as the Hijab/Abaya/Niqab (for women) and the thawb/ taaqiyah (for men)</a:t>
            </a:r>
          </a:p>
          <a:p>
            <a:pPr lvl="0" indent="-317500">
              <a:lnSpc>
                <a:spcPct val="200000"/>
              </a:lnSpc>
              <a:buClr>
                <a:schemeClr val="dk1"/>
              </a:buClr>
              <a:buSzPts val="1400"/>
              <a:buFont typeface="Book Antiqua"/>
              <a:buChar char="●"/>
            </a:pPr>
            <a:r>
              <a:rPr lang="en-GB" sz="1400" dirty="0">
                <a:solidFill>
                  <a:schemeClr val="dk1"/>
                </a:solidFill>
                <a:latin typeface="Book Antiqua"/>
                <a:ea typeface="Book Antiqua"/>
                <a:sym typeface="Book Antiqua"/>
              </a:rPr>
              <a:t>Physical characteristics such as a beard</a:t>
            </a:r>
          </a:p>
          <a:p>
            <a:pPr lvl="0" indent="-317500">
              <a:lnSpc>
                <a:spcPct val="200000"/>
              </a:lnSpc>
              <a:buClr>
                <a:schemeClr val="dk1"/>
              </a:buClr>
              <a:buSzPts val="1400"/>
              <a:buFont typeface="Book Antiqua"/>
              <a:buChar char="●"/>
            </a:pPr>
            <a:r>
              <a:rPr lang="en-GB" sz="1400" dirty="0">
                <a:solidFill>
                  <a:schemeClr val="dk1"/>
                </a:solidFill>
                <a:latin typeface="Book Antiqua"/>
                <a:ea typeface="Book Antiqua"/>
                <a:sym typeface="Book Antiqua"/>
              </a:rPr>
              <a:t>Speaking in a foreign language such as Arabic</a:t>
            </a:r>
          </a:p>
          <a:p>
            <a:pPr lvl="0" indent="-317500">
              <a:lnSpc>
                <a:spcPct val="200000"/>
              </a:lnSpc>
              <a:buClr>
                <a:schemeClr val="dk1"/>
              </a:buClr>
              <a:buSzPts val="1400"/>
              <a:buFont typeface="Book Antiqua"/>
              <a:buChar char="●"/>
            </a:pPr>
            <a:r>
              <a:rPr lang="en-GB" sz="1400" dirty="0">
                <a:solidFill>
                  <a:schemeClr val="dk1"/>
                </a:solidFill>
                <a:latin typeface="Book Antiqua"/>
                <a:ea typeface="Book Antiqua"/>
                <a:sym typeface="Book Antiqua"/>
              </a:rPr>
              <a:t>Behavioural traits such as prayer and recitation of the Holy </a:t>
            </a:r>
            <a:r>
              <a:rPr lang="en-GB" sz="1400" dirty="0" smtClean="0">
                <a:solidFill>
                  <a:schemeClr val="dk1"/>
                </a:solidFill>
                <a:latin typeface="Book Antiqua"/>
                <a:ea typeface="Book Antiqua"/>
                <a:sym typeface="Book Antiqua"/>
              </a:rPr>
              <a:t>Qur’an</a:t>
            </a:r>
          </a:p>
          <a:p>
            <a:pPr marL="139700" lvl="0" indent="0">
              <a:lnSpc>
                <a:spcPct val="100000"/>
              </a:lnSpc>
              <a:buClr>
                <a:schemeClr val="dk1"/>
              </a:buClr>
              <a:buSzPts val="1400"/>
              <a:buNone/>
            </a:pPr>
            <a:endParaRPr lang="en-GB" sz="1400" dirty="0">
              <a:solidFill>
                <a:schemeClr val="dk1"/>
              </a:solidFill>
              <a:latin typeface="Book Antiqua"/>
              <a:ea typeface="Book Antiqua"/>
              <a:sym typeface="Book Antiqua"/>
            </a:endParaRPr>
          </a:p>
          <a:p>
            <a:pPr lvl="0" indent="-317500">
              <a:lnSpc>
                <a:spcPct val="100000"/>
              </a:lnSpc>
              <a:buClr>
                <a:schemeClr val="dk1"/>
              </a:buClr>
              <a:buSzPts val="1400"/>
              <a:buFont typeface="Book Antiqua"/>
              <a:buChar char="●"/>
            </a:pPr>
            <a:endParaRPr lang="en-GB" dirty="0">
              <a:solidFill>
                <a:schemeClr val="tx1"/>
              </a:solidFill>
              <a:latin typeface="Book Antiqua" panose="02040602050305030304" pitchFamily="18" charset="0"/>
              <a:ea typeface="Book Antiqua"/>
            </a:endParaRPr>
          </a:p>
        </p:txBody>
      </p:sp>
    </p:spTree>
    <p:extLst>
      <p:ext uri="{BB962C8B-B14F-4D97-AF65-F5344CB8AC3E}">
        <p14:creationId xmlns:p14="http://schemas.microsoft.com/office/powerpoint/2010/main" val="37041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74" t="16906" r="36373" b="6754"/>
          <a:stretch/>
        </p:blipFill>
        <p:spPr>
          <a:xfrm>
            <a:off x="0" y="0"/>
            <a:ext cx="4500283" cy="3099252"/>
          </a:xfrm>
          <a:prstGeom prst="rect">
            <a:avLst/>
          </a:prstGeom>
        </p:spPr>
      </p:pic>
      <p:pic>
        <p:nvPicPr>
          <p:cNvPr id="3" name="Picture 2"/>
          <p:cNvPicPr>
            <a:picLocks noChangeAspect="1"/>
          </p:cNvPicPr>
          <p:nvPr/>
        </p:nvPicPr>
        <p:blipFill rotWithShape="1">
          <a:blip r:embed="rId4"/>
          <a:srcRect l="18431" t="17778" r="31765" b="52369"/>
          <a:stretch/>
        </p:blipFill>
        <p:spPr>
          <a:xfrm>
            <a:off x="367554" y="3089218"/>
            <a:ext cx="4554070" cy="1535501"/>
          </a:xfrm>
          <a:prstGeom prst="rect">
            <a:avLst/>
          </a:prstGeom>
        </p:spPr>
      </p:pic>
      <p:pic>
        <p:nvPicPr>
          <p:cNvPr id="4" name="Picture 3"/>
          <p:cNvPicPr>
            <a:picLocks noChangeAspect="1"/>
          </p:cNvPicPr>
          <p:nvPr/>
        </p:nvPicPr>
        <p:blipFill rotWithShape="1">
          <a:blip r:embed="rId5"/>
          <a:srcRect l="10981" t="27364" r="15000" b="6405"/>
          <a:stretch/>
        </p:blipFill>
        <p:spPr>
          <a:xfrm>
            <a:off x="4365813" y="216620"/>
            <a:ext cx="4733365" cy="2382356"/>
          </a:xfrm>
          <a:prstGeom prst="rect">
            <a:avLst/>
          </a:prstGeom>
        </p:spPr>
      </p:pic>
      <p:pic>
        <p:nvPicPr>
          <p:cNvPr id="6" name="Picture 5"/>
          <p:cNvPicPr>
            <a:picLocks noChangeAspect="1"/>
          </p:cNvPicPr>
          <p:nvPr/>
        </p:nvPicPr>
        <p:blipFill rotWithShape="1">
          <a:blip r:embed="rId6"/>
          <a:srcRect l="18627" t="21961" r="32157" b="39172"/>
          <a:stretch/>
        </p:blipFill>
        <p:spPr>
          <a:xfrm>
            <a:off x="4921624" y="2514438"/>
            <a:ext cx="4105835" cy="1823908"/>
          </a:xfrm>
          <a:prstGeom prst="rect">
            <a:avLst/>
          </a:prstGeom>
        </p:spPr>
      </p:pic>
    </p:spTree>
    <p:extLst>
      <p:ext uri="{BB962C8B-B14F-4D97-AF65-F5344CB8AC3E}">
        <p14:creationId xmlns:p14="http://schemas.microsoft.com/office/powerpoint/2010/main" val="2639462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latin typeface="Book Antiqua"/>
                <a:ea typeface="Book Antiqua"/>
                <a:cs typeface="Book Antiqua"/>
                <a:sym typeface="Book Antiqua"/>
              </a:rPr>
              <a:t>What about “perceived Muslimness”?</a:t>
            </a:r>
            <a:endParaRPr b="1" dirty="0">
              <a:latin typeface="Book Antiqua"/>
              <a:ea typeface="Book Antiqua"/>
              <a:cs typeface="Book Antiqua"/>
              <a:sym typeface="Book Antiqua"/>
            </a:endParaRPr>
          </a:p>
        </p:txBody>
      </p:sp>
      <p:pic>
        <p:nvPicPr>
          <p:cNvPr id="2050" name="Picture 2" descr="Top US lawmakers pay tribute to Balbir Singh Sodhi - EasternEye">
            <a:extLst>
              <a:ext uri="{FF2B5EF4-FFF2-40B4-BE49-F238E27FC236}">
                <a16:creationId xmlns="" xmlns:a16="http://schemas.microsoft.com/office/drawing/2014/main" id="{D9B91B7F-87FD-B74A-86C7-8C5AAFAD5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63" y="1241350"/>
            <a:ext cx="2507095" cy="25070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 xmlns:a16="http://schemas.microsoft.com/office/drawing/2014/main" id="{C651F017-C30E-FE48-A681-9A2D05110B34}"/>
              </a:ext>
            </a:extLst>
          </p:cNvPr>
          <p:cNvPicPr>
            <a:picLocks noChangeAspect="1"/>
          </p:cNvPicPr>
          <p:nvPr/>
        </p:nvPicPr>
        <p:blipFill>
          <a:blip r:embed="rId4"/>
          <a:stretch>
            <a:fillRect/>
          </a:stretch>
        </p:blipFill>
        <p:spPr>
          <a:xfrm>
            <a:off x="3694545" y="1047297"/>
            <a:ext cx="3482061" cy="3048906"/>
          </a:xfrm>
          <a:prstGeom prst="rect">
            <a:avLst/>
          </a:prstGeom>
        </p:spPr>
      </p:pic>
    </p:spTree>
    <p:extLst>
      <p:ext uri="{BB962C8B-B14F-4D97-AF65-F5344CB8AC3E}">
        <p14:creationId xmlns:p14="http://schemas.microsoft.com/office/powerpoint/2010/main" val="19090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latin typeface="Book Antiqua"/>
                <a:ea typeface="Book Antiqua"/>
                <a:cs typeface="Book Antiqua"/>
                <a:sym typeface="Book Antiqua"/>
              </a:rPr>
              <a:t>But is the definition enough?</a:t>
            </a:r>
            <a:endParaRPr b="1" dirty="0">
              <a:latin typeface="Book Antiqua"/>
              <a:ea typeface="Book Antiqua"/>
              <a:cs typeface="Book Antiqua"/>
              <a:sym typeface="Book Antiqua"/>
            </a:endParaRPr>
          </a:p>
        </p:txBody>
      </p:sp>
      <p:sp>
        <p:nvSpPr>
          <p:cNvPr id="103" name="Google Shape;103;p20"/>
          <p:cNvSpPr txBox="1">
            <a:spLocks noGrp="1"/>
          </p:cNvSpPr>
          <p:nvPr>
            <p:ph type="body" idx="1"/>
          </p:nvPr>
        </p:nvSpPr>
        <p:spPr>
          <a:xfrm>
            <a:off x="311700" y="1415823"/>
            <a:ext cx="7215256" cy="2578277"/>
          </a:xfrm>
          <a:prstGeom prst="rect">
            <a:avLst/>
          </a:prstGeom>
        </p:spPr>
        <p:txBody>
          <a:bodyPr spcFirstLastPara="1" wrap="square" lIns="91425" tIns="91425" rIns="91425" bIns="91425" anchor="t" anchorCtr="0">
            <a:normAutofit/>
          </a:bodyPr>
          <a:lstStyle/>
          <a:p>
            <a:pPr marL="457200" lvl="0" indent="-317500" algn="l" rtl="0">
              <a:lnSpc>
                <a:spcPct val="100000"/>
              </a:lnSpc>
              <a:spcBef>
                <a:spcPts val="0"/>
              </a:spcBef>
              <a:spcAft>
                <a:spcPts val="0"/>
              </a:spcAft>
              <a:buClr>
                <a:schemeClr val="dk1"/>
              </a:buClr>
              <a:buSzPts val="1400"/>
              <a:buFont typeface="Book Antiqua"/>
              <a:buChar char="●"/>
            </a:pPr>
            <a:r>
              <a:rPr lang="en-GB" sz="1400" dirty="0">
                <a:solidFill>
                  <a:schemeClr val="dk1"/>
                </a:solidFill>
                <a:latin typeface="Book Antiqua"/>
                <a:ea typeface="Book Antiqua"/>
                <a:cs typeface="Book Antiqua"/>
                <a:sym typeface="Book Antiqua"/>
              </a:rPr>
              <a:t>No </a:t>
            </a:r>
            <a:r>
              <a:rPr lang="en-GB" sz="1400" dirty="0" smtClean="0">
                <a:solidFill>
                  <a:schemeClr val="dk1"/>
                </a:solidFill>
                <a:latin typeface="Book Antiqua"/>
                <a:ea typeface="Book Antiqua"/>
                <a:cs typeface="Book Antiqua"/>
                <a:sym typeface="Book Antiqua"/>
              </a:rPr>
              <a:t>BUT, </a:t>
            </a:r>
            <a:r>
              <a:rPr lang="en-GB" sz="1300" dirty="0" smtClean="0">
                <a:solidFill>
                  <a:schemeClr val="dk1"/>
                </a:solidFill>
                <a:latin typeface="Book Antiqua"/>
                <a:ea typeface="Book Antiqua"/>
                <a:cs typeface="Book Antiqua"/>
                <a:sym typeface="Book Antiqua"/>
              </a:rPr>
              <a:t>the </a:t>
            </a:r>
            <a:r>
              <a:rPr lang="en-GB" sz="1300" dirty="0">
                <a:solidFill>
                  <a:schemeClr val="dk1"/>
                </a:solidFill>
                <a:latin typeface="Book Antiqua"/>
                <a:ea typeface="Book Antiqua"/>
                <a:cs typeface="Book Antiqua"/>
                <a:sym typeface="Book Antiqua"/>
              </a:rPr>
              <a:t>conceptualisation of Islamophobia as racism is useful and having a wide/short definition is better than having a narrow/long one.</a:t>
            </a:r>
          </a:p>
          <a:p>
            <a:pPr lvl="1">
              <a:lnSpc>
                <a:spcPct val="100000"/>
              </a:lnSpc>
              <a:spcBef>
                <a:spcPts val="1000"/>
              </a:spcBef>
              <a:buClr>
                <a:schemeClr val="dk1"/>
              </a:buClr>
              <a:buFont typeface="Book Antiqua"/>
              <a:buChar char="○"/>
            </a:pPr>
            <a:r>
              <a:rPr lang="en-GB" dirty="0">
                <a:solidFill>
                  <a:schemeClr val="tx1"/>
                </a:solidFill>
                <a:latin typeface="Book Antiqua" panose="02040602050305030304" pitchFamily="18" charset="0"/>
                <a:ea typeface="Book Antiqua"/>
              </a:rPr>
              <a:t>However, </a:t>
            </a:r>
            <a:r>
              <a:rPr lang="en-GB" b="1" dirty="0">
                <a:solidFill>
                  <a:schemeClr val="tx1"/>
                </a:solidFill>
                <a:latin typeface="Book Antiqua" panose="02040602050305030304" pitchFamily="18" charset="0"/>
                <a:ea typeface="Book Antiqua"/>
              </a:rPr>
              <a:t>guidelines are necessary to show how the definition should be applied in practice</a:t>
            </a:r>
            <a:r>
              <a:rPr lang="en-GB" dirty="0" smtClean="0">
                <a:solidFill>
                  <a:schemeClr val="tx1"/>
                </a:solidFill>
                <a:latin typeface="Book Antiqua" panose="02040602050305030304" pitchFamily="18" charset="0"/>
                <a:ea typeface="Book Antiqua"/>
              </a:rPr>
              <a:t>.</a:t>
            </a:r>
            <a:endParaRPr lang="en-GB" dirty="0">
              <a:solidFill>
                <a:schemeClr val="tx1"/>
              </a:solidFill>
              <a:latin typeface="Book Antiqua" panose="02040602050305030304" pitchFamily="18" charset="0"/>
              <a:ea typeface="Book Antiqua"/>
              <a:sym typeface="Book Antiqua"/>
            </a:endParaRPr>
          </a:p>
          <a:p>
            <a:pPr marL="596900" lvl="1" indent="0">
              <a:lnSpc>
                <a:spcPct val="100000"/>
              </a:lnSpc>
              <a:spcBef>
                <a:spcPts val="1000"/>
              </a:spcBef>
              <a:buClr>
                <a:schemeClr val="dk1"/>
              </a:buClr>
              <a:buNone/>
            </a:pPr>
            <a:endParaRPr lang="en-GB" sz="1400" dirty="0">
              <a:solidFill>
                <a:schemeClr val="dk1"/>
              </a:solidFill>
              <a:latin typeface="Book Antiqua"/>
              <a:ea typeface="Book Antiqua"/>
              <a:cs typeface="Book Antiqua"/>
              <a:sym typeface="Book Antiqua"/>
            </a:endParaRPr>
          </a:p>
          <a:p>
            <a:pPr lvl="0" indent="-317500">
              <a:lnSpc>
                <a:spcPct val="100000"/>
              </a:lnSpc>
              <a:spcBef>
                <a:spcPts val="1000"/>
              </a:spcBef>
              <a:buClr>
                <a:schemeClr val="dk1"/>
              </a:buClr>
              <a:buSzPts val="1400"/>
              <a:buFont typeface="Book Antiqua"/>
              <a:buChar char="●"/>
            </a:pPr>
            <a:r>
              <a:rPr lang="en-GB" sz="1400" dirty="0">
                <a:solidFill>
                  <a:schemeClr val="dk1"/>
                </a:solidFill>
                <a:latin typeface="Book Antiqua"/>
                <a:ea typeface="Book Antiqua"/>
                <a:cs typeface="Book Antiqua"/>
                <a:sym typeface="Book Antiqua"/>
              </a:rPr>
              <a:t>MEND advocates that the APPG definition should be applied in conjunction with the guidelines put forward by the </a:t>
            </a:r>
            <a:r>
              <a:rPr lang="en-GB" sz="1400" b="1" dirty="0">
                <a:solidFill>
                  <a:schemeClr val="dk1"/>
                </a:solidFill>
                <a:latin typeface="Book Antiqua"/>
                <a:ea typeface="Book Antiqua"/>
                <a:cs typeface="Book Antiqua"/>
                <a:sym typeface="Book Antiqua"/>
              </a:rPr>
              <a:t>Coalition Against Islamophobia.</a:t>
            </a:r>
          </a:p>
          <a:p>
            <a:pPr lvl="1">
              <a:lnSpc>
                <a:spcPct val="100000"/>
              </a:lnSpc>
              <a:spcBef>
                <a:spcPts val="1000"/>
              </a:spcBef>
              <a:buClr>
                <a:schemeClr val="dk1"/>
              </a:buClr>
              <a:buFont typeface="Book Antiqua"/>
              <a:buChar char="○"/>
            </a:pPr>
            <a:r>
              <a:rPr lang="en-GB" dirty="0">
                <a:solidFill>
                  <a:schemeClr val="dk1"/>
                </a:solidFill>
                <a:latin typeface="Book Antiqua"/>
                <a:ea typeface="Book Antiqua"/>
                <a:cs typeface="Book Antiqua"/>
                <a:sym typeface="Book Antiqua"/>
              </a:rPr>
              <a:t>The CAI guidelines include various of Islamophobia (non-exhaustive).</a:t>
            </a:r>
          </a:p>
        </p:txBody>
      </p:sp>
      <p:pic>
        <p:nvPicPr>
          <p:cNvPr id="3" name="Picture 2" descr="Company name&#10;&#10;Description automatically generated">
            <a:extLst>
              <a:ext uri="{FF2B5EF4-FFF2-40B4-BE49-F238E27FC236}">
                <a16:creationId xmlns="" xmlns:a16="http://schemas.microsoft.com/office/drawing/2014/main" id="{5BF38098-C86F-2A46-AC5E-87526E4BEAC9}"/>
              </a:ext>
            </a:extLst>
          </p:cNvPr>
          <p:cNvPicPr>
            <a:picLocks noChangeAspect="1"/>
          </p:cNvPicPr>
          <p:nvPr/>
        </p:nvPicPr>
        <p:blipFill>
          <a:blip r:embed="rId3"/>
          <a:stretch>
            <a:fillRect/>
          </a:stretch>
        </p:blipFill>
        <p:spPr>
          <a:xfrm>
            <a:off x="5144656" y="309017"/>
            <a:ext cx="1966664" cy="708708"/>
          </a:xfrm>
          <a:prstGeom prst="rect">
            <a:avLst/>
          </a:prstGeom>
        </p:spPr>
      </p:pic>
    </p:spTree>
    <p:extLst>
      <p:ext uri="{BB962C8B-B14F-4D97-AF65-F5344CB8AC3E}">
        <p14:creationId xmlns:p14="http://schemas.microsoft.com/office/powerpoint/2010/main" val="271932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dissolve">
                                      <p:cBhvr>
                                        <p:cTn id="7" dur="500"/>
                                        <p:tgtEl>
                                          <p:spTgt spid="1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3">
                                            <p:txEl>
                                              <p:pRg st="1" end="1"/>
                                            </p:txEl>
                                          </p:spTgt>
                                        </p:tgtEl>
                                        <p:attrNameLst>
                                          <p:attrName>style.visibility</p:attrName>
                                        </p:attrNameLst>
                                      </p:cBhvr>
                                      <p:to>
                                        <p:strVal val="visible"/>
                                      </p:to>
                                    </p:set>
                                    <p:animEffect transition="in" filter="dissolve">
                                      <p:cBhvr>
                                        <p:cTn id="10" dur="500"/>
                                        <p:tgtEl>
                                          <p:spTgt spid="1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3">
                                            <p:txEl>
                                              <p:pRg st="3" end="3"/>
                                            </p:txEl>
                                          </p:spTgt>
                                        </p:tgtEl>
                                        <p:attrNameLst>
                                          <p:attrName>style.visibility</p:attrName>
                                        </p:attrNameLst>
                                      </p:cBhvr>
                                      <p:to>
                                        <p:strVal val="visible"/>
                                      </p:to>
                                    </p:set>
                                    <p:animEffect transition="in" filter="dissolve">
                                      <p:cBhvr>
                                        <p:cTn id="15" dur="500"/>
                                        <p:tgtEl>
                                          <p:spTgt spid="10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3">
                                            <p:txEl>
                                              <p:pRg st="4" end="4"/>
                                            </p:txEl>
                                          </p:spTgt>
                                        </p:tgtEl>
                                        <p:attrNameLst>
                                          <p:attrName>style.visibility</p:attrName>
                                        </p:attrNameLst>
                                      </p:cBhvr>
                                      <p:to>
                                        <p:strVal val="visible"/>
                                      </p:to>
                                    </p:set>
                                    <p:animEffect transition="in" filter="dissolve">
                                      <p:cBhvr>
                                        <p:cTn id="18" dur="500"/>
                                        <p:tgtEl>
                                          <p:spTgt spid="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12529</TotalTime>
  <Words>2208</Words>
  <Application>Microsoft Office PowerPoint</Application>
  <PresentationFormat>On-screen Show (16:9)</PresentationFormat>
  <Paragraphs>151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Courier New</vt:lpstr>
      <vt:lpstr>Arial</vt:lpstr>
      <vt:lpstr>Book Antiqua</vt:lpstr>
      <vt:lpstr>Wingdings</vt:lpstr>
      <vt:lpstr>Simple Light</vt:lpstr>
      <vt:lpstr>PowerPoint Presentation</vt:lpstr>
      <vt:lpstr>PowerPoint Presentation</vt:lpstr>
      <vt:lpstr>Why is it important to have a definition?</vt:lpstr>
      <vt:lpstr>What is the Definition of Islamophobia?</vt:lpstr>
      <vt:lpstr>How is Islamophobia a “type of racism”?</vt:lpstr>
      <vt:lpstr>What are some “expressions of Muslimness”?</vt:lpstr>
      <vt:lpstr>PowerPoint Presentation</vt:lpstr>
      <vt:lpstr>What about “perceived Muslimness”?</vt:lpstr>
      <vt:lpstr>But is the definition enough?</vt:lpstr>
      <vt:lpstr>Example Guidelines</vt:lpstr>
      <vt:lpstr>PowerPoint Presentation</vt:lpstr>
      <vt:lpstr>What is the endgame?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#AdoptTheDefinition</dc:title>
  <dc:creator>Tasnim Zaki</dc:creator>
  <cp:lastModifiedBy>Tasnim Zaki</cp:lastModifiedBy>
  <cp:revision>38</cp:revision>
  <dcterms:modified xsi:type="dcterms:W3CDTF">2022-05-26T19:48:23Z</dcterms:modified>
</cp:coreProperties>
</file>