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K Grotesk Bold" pitchFamily="2" charset="77"/>
      <p:regular r:id="rId30"/>
      <p:bold r:id="rId31"/>
    </p:embeddedFont>
    <p:embeddedFont>
      <p:font typeface="HK Grotesk Light" pitchFamily="2" charset="77"/>
      <p:regular r:id="rId32"/>
    </p:embeddedFont>
    <p:embeddedFont>
      <p:font typeface="HK Grotesk Light Bold" pitchFamily="2" charset="77"/>
      <p:regular r:id="rId33"/>
    </p:embeddedFont>
    <p:embeddedFont>
      <p:font typeface="HK Grotesk Medium" pitchFamily="2" charset="77"/>
      <p:regular r:id="rId34"/>
    </p:embeddedFont>
    <p:embeddedFont>
      <p:font typeface="HK Grotesk Medium Bold" pitchFamily="2" charset="77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08" autoAdjust="0"/>
  </p:normalViewPr>
  <p:slideViewPr>
    <p:cSldViewPr>
      <p:cViewPr varScale="1">
        <p:scale>
          <a:sx n="66" d="100"/>
          <a:sy n="66" d="100"/>
        </p:scale>
        <p:origin x="5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14.07.21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14.07.21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Min Title Page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14.07.21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Contents Page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14.07.21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Slide with Content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14.07.21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Infographics Page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6728" y="3917096"/>
            <a:ext cx="16101272" cy="5314220"/>
            <a:chOff x="0" y="0"/>
            <a:chExt cx="21468362" cy="708562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1408" b="11408"/>
            <a:stretch>
              <a:fillRect/>
            </a:stretch>
          </p:blipFill>
          <p:spPr>
            <a:xfrm>
              <a:off x="7697987" y="0"/>
              <a:ext cx="13770375" cy="708562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7660" r="17660"/>
            <a:stretch>
              <a:fillRect/>
            </a:stretch>
          </p:blipFill>
          <p:spPr>
            <a:xfrm>
              <a:off x="0" y="0"/>
              <a:ext cx="6885187" cy="708562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86728" y="482045"/>
            <a:ext cx="11836322" cy="316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99"/>
              </a:lnSpc>
            </a:pPr>
            <a:r>
              <a:rPr lang="en-US" sz="8199">
                <a:solidFill>
                  <a:srgbClr val="1D1C24"/>
                </a:solidFill>
                <a:latin typeface="HK Grotesk Bold Bold"/>
              </a:rPr>
              <a:t>The British Executive, Legislative, and Judicial Branches of Government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2350" y="1791413"/>
            <a:ext cx="509289" cy="438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>
                <a:solidFill>
                  <a:srgbClr val="1D1C24"/>
                </a:solidFill>
                <a:latin typeface="HK Grotesk Light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 rot="-5400000">
            <a:off x="-1160346" y="6346314"/>
            <a:ext cx="548107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200">
                <a:solidFill>
                  <a:srgbClr val="1D1C24"/>
                </a:solidFill>
                <a:latin typeface="HK Grotesk Light Bold"/>
              </a:rPr>
              <a:t>MEND POLITICS MASTERCLASS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86728" y="1694707"/>
            <a:ext cx="7395777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1D1C24"/>
                </a:solidFill>
                <a:latin typeface="HK Grotesk Bold"/>
              </a:rPr>
              <a:t>What do Councillors do?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362560" y="2708845"/>
            <a:ext cx="7562881" cy="6549455"/>
            <a:chOff x="0" y="0"/>
            <a:chExt cx="10083841" cy="8732606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4366303"/>
              <a:ext cx="5041921" cy="4366303"/>
              <a:chOff x="0" y="0"/>
              <a:chExt cx="6350000" cy="54991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C73A3C"/>
              </a:solid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2520960" y="0"/>
              <a:ext cx="5041921" cy="4366303"/>
              <a:chOff x="0" y="0"/>
              <a:chExt cx="6350000" cy="54991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6284AF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5041921" y="4366303"/>
              <a:ext cx="5041921" cy="4366303"/>
              <a:chOff x="0" y="0"/>
              <a:chExt cx="6350000" cy="54991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6FAB4E"/>
              </a:solidFill>
            </p:spPr>
          </p:sp>
        </p:grpSp>
      </p:grpSp>
      <p:sp>
        <p:nvSpPr>
          <p:cNvPr id="11" name="TextBox 11"/>
          <p:cNvSpPr txBox="1"/>
          <p:nvPr/>
        </p:nvSpPr>
        <p:spPr>
          <a:xfrm>
            <a:off x="7957296" y="6571451"/>
            <a:ext cx="2373409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1D1C24"/>
                </a:solidFill>
                <a:latin typeface="HK Grotesk Bold"/>
              </a:rPr>
              <a:t>Councillor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88780" y="7995515"/>
            <a:ext cx="1668515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F1F1F1"/>
                </a:solidFill>
                <a:latin typeface="HK Grotesk Bold"/>
              </a:rPr>
              <a:t>Party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30704" y="7995515"/>
            <a:ext cx="1668515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F1F1F1"/>
                </a:solidFill>
                <a:latin typeface="HK Grotesk Bold"/>
              </a:rPr>
              <a:t>Ward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10617" y="4912995"/>
            <a:ext cx="1866767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F1F1F1"/>
                </a:solidFill>
                <a:latin typeface="HK Grotesk Bold"/>
              </a:rPr>
              <a:t>Council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640857"/>
            <a:ext cx="637382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Set policy on council services and spending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4013835"/>
            <a:ext cx="6373823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Develop links with other organisations to build a shared understanding of local issues that need addressing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39182" y="2299270"/>
            <a:ext cx="637382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Scruitinise service delivery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53979" y="3479057"/>
            <a:ext cx="637382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Sit on committees (planning, environment, children's services etc)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21811" y="6031198"/>
            <a:ext cx="637382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Hold drop-in surgeries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36845" y="6918161"/>
            <a:ext cx="637382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Attend local events and functions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36845" y="7854545"/>
            <a:ext cx="637382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Support local organisations and campaigns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9435" y="6849581"/>
            <a:ext cx="410312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Election canvassing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2875" y="8424889"/>
            <a:ext cx="494200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Elect local party candidates</a:t>
            </a:r>
          </a:p>
        </p:txBody>
      </p:sp>
      <p:sp>
        <p:nvSpPr>
          <p:cNvPr id="24" name="AutoShape 24"/>
          <p:cNvSpPr/>
          <p:nvPr/>
        </p:nvSpPr>
        <p:spPr>
          <a:xfrm rot="3320295">
            <a:off x="6934468" y="5064868"/>
            <a:ext cx="837611" cy="0"/>
          </a:xfrm>
          <a:prstGeom prst="line">
            <a:avLst/>
          </a:prstGeom>
          <a:ln w="38100" cap="rnd">
            <a:solidFill>
              <a:srgbClr val="6284A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rot="1673776">
            <a:off x="6018937" y="3708255"/>
            <a:ext cx="2692965" cy="0"/>
          </a:xfrm>
          <a:prstGeom prst="line">
            <a:avLst/>
          </a:prstGeom>
          <a:ln w="38100" cap="rnd">
            <a:solidFill>
              <a:srgbClr val="6284A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rot="9000000">
            <a:off x="9044750" y="3103535"/>
            <a:ext cx="2362327" cy="0"/>
          </a:xfrm>
          <a:prstGeom prst="line">
            <a:avLst/>
          </a:prstGeom>
          <a:ln w="38100" cap="rnd">
            <a:solidFill>
              <a:srgbClr val="6284A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rot="9693560">
            <a:off x="9909697" y="4020620"/>
            <a:ext cx="2140564" cy="0"/>
          </a:xfrm>
          <a:prstGeom prst="line">
            <a:avLst/>
          </a:prstGeom>
          <a:ln w="38100" cap="rnd">
            <a:solidFill>
              <a:srgbClr val="6284A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rot="9083849">
            <a:off x="11167210" y="6559356"/>
            <a:ext cx="1535323" cy="0"/>
          </a:xfrm>
          <a:prstGeom prst="line">
            <a:avLst/>
          </a:prstGeom>
          <a:ln w="38100" cap="rnd">
            <a:solidFill>
              <a:srgbClr val="6FAB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9635148">
            <a:off x="11531423" y="7292616"/>
            <a:ext cx="1054515" cy="0"/>
          </a:xfrm>
          <a:prstGeom prst="line">
            <a:avLst/>
          </a:prstGeom>
          <a:ln w="38100" cap="rnd">
            <a:solidFill>
              <a:srgbClr val="6FAB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rot="9108119">
            <a:off x="11645353" y="8484915"/>
            <a:ext cx="1163017" cy="0"/>
          </a:xfrm>
          <a:prstGeom prst="line">
            <a:avLst/>
          </a:prstGeom>
          <a:ln w="38100" cap="rnd">
            <a:solidFill>
              <a:srgbClr val="6FAB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rot="899999">
            <a:off x="5077796" y="7388758"/>
            <a:ext cx="2097217" cy="0"/>
          </a:xfrm>
          <a:prstGeom prst="line">
            <a:avLst/>
          </a:prstGeom>
          <a:ln w="38100" cap="rnd">
            <a:solidFill>
              <a:srgbClr val="C73A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rot="174946">
            <a:off x="5123658" y="8656789"/>
            <a:ext cx="2003214" cy="0"/>
          </a:xfrm>
          <a:prstGeom prst="line">
            <a:avLst/>
          </a:prstGeom>
          <a:ln w="38100" cap="rnd">
            <a:solidFill>
              <a:srgbClr val="C73A3C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990" r="21487"/>
          <a:stretch>
            <a:fillRect/>
          </a:stretch>
        </p:blipFill>
        <p:spPr>
          <a:xfrm>
            <a:off x="10554948" y="467328"/>
            <a:ext cx="7753640" cy="9199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86728" y="1694707"/>
            <a:ext cx="6272035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1D1C24"/>
                </a:solidFill>
                <a:latin typeface="HK Grotesk Bold"/>
              </a:rPr>
              <a:t>What do Mayors do?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6728" y="3057355"/>
            <a:ext cx="6957272" cy="269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Strategy and planning</a:t>
            </a:r>
          </a:p>
          <a:p>
            <a:pPr>
              <a:lnSpc>
                <a:spcPts val="3000"/>
              </a:lnSpc>
            </a:pPr>
            <a:endParaRPr lang="en-US" sz="3000">
              <a:solidFill>
                <a:srgbClr val="1D1C24"/>
              </a:solidFill>
              <a:latin typeface="HK Grotesk Light"/>
            </a:endParaRP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Setting policy framework</a:t>
            </a:r>
          </a:p>
          <a:p>
            <a:pPr>
              <a:lnSpc>
                <a:spcPts val="3000"/>
              </a:lnSpc>
            </a:pPr>
            <a:endParaRPr lang="en-US" sz="3000">
              <a:solidFill>
                <a:srgbClr val="1D1C24"/>
              </a:solidFill>
              <a:latin typeface="HK Grotesk Light"/>
            </a:endParaRP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Setting annual budget</a:t>
            </a:r>
          </a:p>
          <a:p>
            <a:pPr>
              <a:lnSpc>
                <a:spcPts val="3000"/>
              </a:lnSpc>
            </a:pPr>
            <a:endParaRPr lang="en-US" sz="3000">
              <a:solidFill>
                <a:srgbClr val="1D1C24"/>
              </a:solidFill>
              <a:latin typeface="HK Grotesk Light"/>
            </a:endParaRP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Housing and transport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197" r="123"/>
          <a:stretch>
            <a:fillRect/>
          </a:stretch>
        </p:blipFill>
        <p:spPr>
          <a:xfrm>
            <a:off x="0" y="467328"/>
            <a:ext cx="7753640" cy="9199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5496" y="9046018"/>
            <a:ext cx="4761906" cy="1240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131986" y="723749"/>
            <a:ext cx="7127314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1D1C24"/>
                </a:solidFill>
                <a:latin typeface="HK Grotesk Bold"/>
              </a:rPr>
              <a:t>What do Police &amp; Crime Commissioners do?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92254" y="2563767"/>
            <a:ext cx="7006778" cy="30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4"/>
              </a:lnSpc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Maintain an efficient and effective police force</a:t>
            </a:r>
          </a:p>
          <a:p>
            <a:pPr>
              <a:lnSpc>
                <a:spcPts val="2984"/>
              </a:lnSpc>
            </a:pPr>
            <a:endParaRPr lang="en-US" sz="2984">
              <a:solidFill>
                <a:srgbClr val="1D1C24"/>
              </a:solidFill>
              <a:latin typeface="HK Grotesk Light"/>
            </a:endParaRPr>
          </a:p>
          <a:p>
            <a:pPr>
              <a:lnSpc>
                <a:spcPts val="2984"/>
              </a:lnSpc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Hold Chief Constables to account</a:t>
            </a:r>
          </a:p>
          <a:p>
            <a:pPr>
              <a:lnSpc>
                <a:spcPts val="2984"/>
              </a:lnSpc>
            </a:pPr>
            <a:endParaRPr lang="en-US" sz="2984">
              <a:solidFill>
                <a:srgbClr val="1D1C24"/>
              </a:solidFill>
              <a:latin typeface="HK Grotesk Light"/>
            </a:endParaRPr>
          </a:p>
          <a:p>
            <a:pPr>
              <a:lnSpc>
                <a:spcPts val="2984"/>
              </a:lnSpc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Overlook delivery of police and crime plan</a:t>
            </a:r>
          </a:p>
          <a:p>
            <a:pPr>
              <a:lnSpc>
                <a:spcPts val="2984"/>
              </a:lnSpc>
            </a:pPr>
            <a:endParaRPr lang="en-US" sz="2984">
              <a:solidFill>
                <a:srgbClr val="1D1C24"/>
              </a:solidFill>
              <a:latin typeface="HK Grotesk Light"/>
            </a:endParaRPr>
          </a:p>
          <a:p>
            <a:pPr>
              <a:lnSpc>
                <a:spcPts val="2984"/>
              </a:lnSpc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Hold police fund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2816" y="1980491"/>
            <a:ext cx="17622367" cy="134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3">
                <a:solidFill>
                  <a:srgbClr val="1D1C24"/>
                </a:solidFill>
                <a:latin typeface="HK Grotesk Medium Bold"/>
              </a:rPr>
              <a:t>Devolved vs reserved powers: </a:t>
            </a:r>
            <a:r>
              <a:rPr lang="en-US" sz="3500" spc="3">
                <a:solidFill>
                  <a:srgbClr val="1D1C24"/>
                </a:solidFill>
                <a:latin typeface="HK Grotesk Medium"/>
              </a:rPr>
              <a:t>In the UK, there are distinct legislatures and governments in Scotland, Wales, and Northern Ireland, which all have unique powers over a range of policy areas.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0833" y="722277"/>
            <a:ext cx="17285363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spc="7">
                <a:solidFill>
                  <a:srgbClr val="1D1C24"/>
                </a:solidFill>
                <a:latin typeface="HK Grotesk Bold Bold"/>
              </a:rPr>
              <a:t>Devolved Powers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9658" y="6492350"/>
            <a:ext cx="5573358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1D1C24"/>
                </a:solidFill>
                <a:latin typeface="HK Grotesk Medium Bold"/>
              </a:rPr>
              <a:t>The Scottish Parliament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54984" y="6492350"/>
            <a:ext cx="5573358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1D1C24"/>
                </a:solidFill>
                <a:latin typeface="HK Grotesk Medium Bold"/>
              </a:rPr>
              <a:t>The Welsh Assembly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33016" y="6492350"/>
            <a:ext cx="6621968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1D1C24"/>
                </a:solidFill>
                <a:latin typeface="HK Grotesk Medium Bold"/>
              </a:rPr>
              <a:t>The Northern Irish Legislative Assembly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8248513" y="8225696"/>
            <a:ext cx="1770003" cy="200691"/>
            <a:chOff x="0" y="0"/>
            <a:chExt cx="3785870" cy="429260"/>
          </a:xfrm>
        </p:grpSpPr>
        <p:sp>
          <p:nvSpPr>
            <p:cNvPr id="9" name="Freeform 9"/>
            <p:cNvSpPr/>
            <p:nvPr/>
          </p:nvSpPr>
          <p:spPr>
            <a:xfrm>
              <a:off x="0" y="-5080"/>
              <a:ext cx="3785870" cy="434340"/>
            </a:xfrm>
            <a:custGeom>
              <a:avLst/>
              <a:gdLst/>
              <a:ahLst/>
              <a:cxnLst/>
              <a:rect l="l" t="t" r="r" b="b"/>
              <a:pathLst>
                <a:path w="3785870" h="434340">
                  <a:moveTo>
                    <a:pt x="3768090" y="187960"/>
                  </a:moveTo>
                  <a:lnTo>
                    <a:pt x="3506470" y="11430"/>
                  </a:lnTo>
                  <a:cubicBezTo>
                    <a:pt x="3488690" y="0"/>
                    <a:pt x="3465830" y="3810"/>
                    <a:pt x="3453130" y="21590"/>
                  </a:cubicBezTo>
                  <a:cubicBezTo>
                    <a:pt x="3441700" y="39370"/>
                    <a:pt x="3445510" y="62230"/>
                    <a:pt x="3463290" y="74930"/>
                  </a:cubicBezTo>
                  <a:lnTo>
                    <a:pt x="362204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3622040" y="257810"/>
                  </a:lnTo>
                  <a:lnTo>
                    <a:pt x="3463290" y="364490"/>
                  </a:lnTo>
                  <a:cubicBezTo>
                    <a:pt x="3445510" y="375920"/>
                    <a:pt x="3441700" y="400050"/>
                    <a:pt x="3453130" y="417830"/>
                  </a:cubicBezTo>
                  <a:cubicBezTo>
                    <a:pt x="3460750" y="429260"/>
                    <a:pt x="3472180" y="434340"/>
                    <a:pt x="3484880" y="434340"/>
                  </a:cubicBezTo>
                  <a:cubicBezTo>
                    <a:pt x="3492500" y="434340"/>
                    <a:pt x="3500120" y="431800"/>
                    <a:pt x="3506470" y="427990"/>
                  </a:cubicBezTo>
                  <a:lnTo>
                    <a:pt x="3769360" y="251460"/>
                  </a:lnTo>
                  <a:cubicBezTo>
                    <a:pt x="3779520" y="243840"/>
                    <a:pt x="3785870" y="232410"/>
                    <a:pt x="3785870" y="219710"/>
                  </a:cubicBezTo>
                  <a:cubicBezTo>
                    <a:pt x="3785870" y="207010"/>
                    <a:pt x="3779520" y="195580"/>
                    <a:pt x="3768090" y="187960"/>
                  </a:cubicBezTo>
                  <a:close/>
                </a:path>
              </a:pathLst>
            </a:custGeom>
            <a:solidFill>
              <a:srgbClr val="1D1C24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599338" y="9268193"/>
            <a:ext cx="11089323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1D1C24"/>
                </a:solidFill>
                <a:latin typeface="HK Grotesk Medium Bold"/>
              </a:rPr>
              <a:t>Local Government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99338" y="3796346"/>
            <a:ext cx="11089323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1D1C24"/>
                </a:solidFill>
                <a:latin typeface="HK Grotesk Medium Bold"/>
              </a:rPr>
              <a:t>UK Government</a:t>
            </a:r>
          </a:p>
        </p:txBody>
      </p:sp>
      <p:grpSp>
        <p:nvGrpSpPr>
          <p:cNvPr id="12" name="Group 12"/>
          <p:cNvGrpSpPr/>
          <p:nvPr/>
        </p:nvGrpSpPr>
        <p:grpSpPr>
          <a:xfrm rot="-7663735">
            <a:off x="3973630" y="8225696"/>
            <a:ext cx="1770003" cy="200691"/>
            <a:chOff x="0" y="0"/>
            <a:chExt cx="3785870" cy="429260"/>
          </a:xfrm>
        </p:grpSpPr>
        <p:sp>
          <p:nvSpPr>
            <p:cNvPr id="13" name="Freeform 13"/>
            <p:cNvSpPr/>
            <p:nvPr/>
          </p:nvSpPr>
          <p:spPr>
            <a:xfrm>
              <a:off x="0" y="-5080"/>
              <a:ext cx="3785870" cy="434340"/>
            </a:xfrm>
            <a:custGeom>
              <a:avLst/>
              <a:gdLst/>
              <a:ahLst/>
              <a:cxnLst/>
              <a:rect l="l" t="t" r="r" b="b"/>
              <a:pathLst>
                <a:path w="3785870" h="434340">
                  <a:moveTo>
                    <a:pt x="3768090" y="187960"/>
                  </a:moveTo>
                  <a:lnTo>
                    <a:pt x="3506470" y="11430"/>
                  </a:lnTo>
                  <a:cubicBezTo>
                    <a:pt x="3488690" y="0"/>
                    <a:pt x="3465830" y="3810"/>
                    <a:pt x="3453130" y="21590"/>
                  </a:cubicBezTo>
                  <a:cubicBezTo>
                    <a:pt x="3441700" y="39370"/>
                    <a:pt x="3445510" y="62230"/>
                    <a:pt x="3463290" y="74930"/>
                  </a:cubicBezTo>
                  <a:lnTo>
                    <a:pt x="362204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3622040" y="257810"/>
                  </a:lnTo>
                  <a:lnTo>
                    <a:pt x="3463290" y="364490"/>
                  </a:lnTo>
                  <a:cubicBezTo>
                    <a:pt x="3445510" y="375920"/>
                    <a:pt x="3441700" y="400050"/>
                    <a:pt x="3453130" y="417830"/>
                  </a:cubicBezTo>
                  <a:cubicBezTo>
                    <a:pt x="3460750" y="429260"/>
                    <a:pt x="3472180" y="434340"/>
                    <a:pt x="3484880" y="434340"/>
                  </a:cubicBezTo>
                  <a:cubicBezTo>
                    <a:pt x="3492500" y="434340"/>
                    <a:pt x="3500120" y="431800"/>
                    <a:pt x="3506470" y="427990"/>
                  </a:cubicBezTo>
                  <a:lnTo>
                    <a:pt x="3769360" y="251460"/>
                  </a:lnTo>
                  <a:cubicBezTo>
                    <a:pt x="3779520" y="243840"/>
                    <a:pt x="3785870" y="232410"/>
                    <a:pt x="3785870" y="219710"/>
                  </a:cubicBezTo>
                  <a:cubicBezTo>
                    <a:pt x="3785870" y="207010"/>
                    <a:pt x="3779520" y="195580"/>
                    <a:pt x="3768090" y="187960"/>
                  </a:cubicBezTo>
                  <a:close/>
                </a:path>
              </a:pathLst>
            </a:custGeom>
            <a:solidFill>
              <a:srgbClr val="1D1C24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3078370">
            <a:off x="11990761" y="8217804"/>
            <a:ext cx="1770003" cy="200691"/>
            <a:chOff x="0" y="0"/>
            <a:chExt cx="3785870" cy="429260"/>
          </a:xfrm>
        </p:grpSpPr>
        <p:sp>
          <p:nvSpPr>
            <p:cNvPr id="15" name="Freeform 15"/>
            <p:cNvSpPr/>
            <p:nvPr/>
          </p:nvSpPr>
          <p:spPr>
            <a:xfrm>
              <a:off x="0" y="-5080"/>
              <a:ext cx="3785870" cy="434340"/>
            </a:xfrm>
            <a:custGeom>
              <a:avLst/>
              <a:gdLst/>
              <a:ahLst/>
              <a:cxnLst/>
              <a:rect l="l" t="t" r="r" b="b"/>
              <a:pathLst>
                <a:path w="3785870" h="434340">
                  <a:moveTo>
                    <a:pt x="3768090" y="187960"/>
                  </a:moveTo>
                  <a:lnTo>
                    <a:pt x="3506470" y="11430"/>
                  </a:lnTo>
                  <a:cubicBezTo>
                    <a:pt x="3488690" y="0"/>
                    <a:pt x="3465830" y="3810"/>
                    <a:pt x="3453130" y="21590"/>
                  </a:cubicBezTo>
                  <a:cubicBezTo>
                    <a:pt x="3441700" y="39370"/>
                    <a:pt x="3445510" y="62230"/>
                    <a:pt x="3463290" y="74930"/>
                  </a:cubicBezTo>
                  <a:lnTo>
                    <a:pt x="362204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3622040" y="257810"/>
                  </a:lnTo>
                  <a:lnTo>
                    <a:pt x="3463290" y="364490"/>
                  </a:lnTo>
                  <a:cubicBezTo>
                    <a:pt x="3445510" y="375920"/>
                    <a:pt x="3441700" y="400050"/>
                    <a:pt x="3453130" y="417830"/>
                  </a:cubicBezTo>
                  <a:cubicBezTo>
                    <a:pt x="3460750" y="429260"/>
                    <a:pt x="3472180" y="434340"/>
                    <a:pt x="3484880" y="434340"/>
                  </a:cubicBezTo>
                  <a:cubicBezTo>
                    <a:pt x="3492500" y="434340"/>
                    <a:pt x="3500120" y="431800"/>
                    <a:pt x="3506470" y="427990"/>
                  </a:cubicBezTo>
                  <a:lnTo>
                    <a:pt x="3769360" y="251460"/>
                  </a:lnTo>
                  <a:cubicBezTo>
                    <a:pt x="3779520" y="243840"/>
                    <a:pt x="3785870" y="232410"/>
                    <a:pt x="3785870" y="219710"/>
                  </a:cubicBezTo>
                  <a:cubicBezTo>
                    <a:pt x="3785870" y="207010"/>
                    <a:pt x="3779520" y="195580"/>
                    <a:pt x="3768090" y="187960"/>
                  </a:cubicBezTo>
                  <a:close/>
                </a:path>
              </a:pathLst>
            </a:custGeom>
            <a:solidFill>
              <a:srgbClr val="1D1C24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8258999" y="5294256"/>
            <a:ext cx="1770003" cy="200691"/>
            <a:chOff x="0" y="0"/>
            <a:chExt cx="3785870" cy="429260"/>
          </a:xfrm>
        </p:grpSpPr>
        <p:sp>
          <p:nvSpPr>
            <p:cNvPr id="17" name="Freeform 17"/>
            <p:cNvSpPr/>
            <p:nvPr/>
          </p:nvSpPr>
          <p:spPr>
            <a:xfrm>
              <a:off x="0" y="-5080"/>
              <a:ext cx="3785870" cy="434340"/>
            </a:xfrm>
            <a:custGeom>
              <a:avLst/>
              <a:gdLst/>
              <a:ahLst/>
              <a:cxnLst/>
              <a:rect l="l" t="t" r="r" b="b"/>
              <a:pathLst>
                <a:path w="3785870" h="434340">
                  <a:moveTo>
                    <a:pt x="3768090" y="187960"/>
                  </a:moveTo>
                  <a:lnTo>
                    <a:pt x="3506470" y="11430"/>
                  </a:lnTo>
                  <a:cubicBezTo>
                    <a:pt x="3488690" y="0"/>
                    <a:pt x="3465830" y="3810"/>
                    <a:pt x="3453130" y="21590"/>
                  </a:cubicBezTo>
                  <a:cubicBezTo>
                    <a:pt x="3441700" y="39370"/>
                    <a:pt x="3445510" y="62230"/>
                    <a:pt x="3463290" y="74930"/>
                  </a:cubicBezTo>
                  <a:lnTo>
                    <a:pt x="362204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3622040" y="257810"/>
                  </a:lnTo>
                  <a:lnTo>
                    <a:pt x="3463290" y="364490"/>
                  </a:lnTo>
                  <a:cubicBezTo>
                    <a:pt x="3445510" y="375920"/>
                    <a:pt x="3441700" y="400050"/>
                    <a:pt x="3453130" y="417830"/>
                  </a:cubicBezTo>
                  <a:cubicBezTo>
                    <a:pt x="3460750" y="429260"/>
                    <a:pt x="3472180" y="434340"/>
                    <a:pt x="3484880" y="434340"/>
                  </a:cubicBezTo>
                  <a:cubicBezTo>
                    <a:pt x="3492500" y="434340"/>
                    <a:pt x="3500120" y="431800"/>
                    <a:pt x="3506470" y="427990"/>
                  </a:cubicBezTo>
                  <a:lnTo>
                    <a:pt x="3769360" y="251460"/>
                  </a:lnTo>
                  <a:cubicBezTo>
                    <a:pt x="3779520" y="243840"/>
                    <a:pt x="3785870" y="232410"/>
                    <a:pt x="3785870" y="219710"/>
                  </a:cubicBezTo>
                  <a:cubicBezTo>
                    <a:pt x="3785870" y="207010"/>
                    <a:pt x="3779520" y="195580"/>
                    <a:pt x="3768090" y="187960"/>
                  </a:cubicBezTo>
                  <a:close/>
                </a:path>
              </a:pathLst>
            </a:custGeom>
            <a:solidFill>
              <a:srgbClr val="1D1C24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3078370">
            <a:off x="3962965" y="5425783"/>
            <a:ext cx="1770003" cy="200691"/>
            <a:chOff x="0" y="0"/>
            <a:chExt cx="3785870" cy="429260"/>
          </a:xfrm>
        </p:grpSpPr>
        <p:sp>
          <p:nvSpPr>
            <p:cNvPr id="19" name="Freeform 19"/>
            <p:cNvSpPr/>
            <p:nvPr/>
          </p:nvSpPr>
          <p:spPr>
            <a:xfrm>
              <a:off x="0" y="-5080"/>
              <a:ext cx="3785870" cy="434340"/>
            </a:xfrm>
            <a:custGeom>
              <a:avLst/>
              <a:gdLst/>
              <a:ahLst/>
              <a:cxnLst/>
              <a:rect l="l" t="t" r="r" b="b"/>
              <a:pathLst>
                <a:path w="3785870" h="434340">
                  <a:moveTo>
                    <a:pt x="3768090" y="187960"/>
                  </a:moveTo>
                  <a:lnTo>
                    <a:pt x="3506470" y="11430"/>
                  </a:lnTo>
                  <a:cubicBezTo>
                    <a:pt x="3488690" y="0"/>
                    <a:pt x="3465830" y="3810"/>
                    <a:pt x="3453130" y="21590"/>
                  </a:cubicBezTo>
                  <a:cubicBezTo>
                    <a:pt x="3441700" y="39370"/>
                    <a:pt x="3445510" y="62230"/>
                    <a:pt x="3463290" y="74930"/>
                  </a:cubicBezTo>
                  <a:lnTo>
                    <a:pt x="362204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3622040" y="257810"/>
                  </a:lnTo>
                  <a:lnTo>
                    <a:pt x="3463290" y="364490"/>
                  </a:lnTo>
                  <a:cubicBezTo>
                    <a:pt x="3445510" y="375920"/>
                    <a:pt x="3441700" y="400050"/>
                    <a:pt x="3453130" y="417830"/>
                  </a:cubicBezTo>
                  <a:cubicBezTo>
                    <a:pt x="3460750" y="429260"/>
                    <a:pt x="3472180" y="434340"/>
                    <a:pt x="3484880" y="434340"/>
                  </a:cubicBezTo>
                  <a:cubicBezTo>
                    <a:pt x="3492500" y="434340"/>
                    <a:pt x="3500120" y="431800"/>
                    <a:pt x="3506470" y="427990"/>
                  </a:cubicBezTo>
                  <a:lnTo>
                    <a:pt x="3769360" y="251460"/>
                  </a:lnTo>
                  <a:cubicBezTo>
                    <a:pt x="3779520" y="243840"/>
                    <a:pt x="3785870" y="232410"/>
                    <a:pt x="3785870" y="219710"/>
                  </a:cubicBezTo>
                  <a:cubicBezTo>
                    <a:pt x="3785870" y="207010"/>
                    <a:pt x="3779520" y="195580"/>
                    <a:pt x="3768090" y="187960"/>
                  </a:cubicBezTo>
                  <a:close/>
                </a:path>
              </a:pathLst>
            </a:custGeom>
            <a:solidFill>
              <a:srgbClr val="1D1C24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7663735">
            <a:off x="12001426" y="5043154"/>
            <a:ext cx="1770003" cy="200691"/>
            <a:chOff x="0" y="0"/>
            <a:chExt cx="3785870" cy="429260"/>
          </a:xfrm>
        </p:grpSpPr>
        <p:sp>
          <p:nvSpPr>
            <p:cNvPr id="21" name="Freeform 21"/>
            <p:cNvSpPr/>
            <p:nvPr/>
          </p:nvSpPr>
          <p:spPr>
            <a:xfrm>
              <a:off x="0" y="-5080"/>
              <a:ext cx="3785870" cy="434340"/>
            </a:xfrm>
            <a:custGeom>
              <a:avLst/>
              <a:gdLst/>
              <a:ahLst/>
              <a:cxnLst/>
              <a:rect l="l" t="t" r="r" b="b"/>
              <a:pathLst>
                <a:path w="3785870" h="434340">
                  <a:moveTo>
                    <a:pt x="3768090" y="187960"/>
                  </a:moveTo>
                  <a:lnTo>
                    <a:pt x="3506470" y="11430"/>
                  </a:lnTo>
                  <a:cubicBezTo>
                    <a:pt x="3488690" y="0"/>
                    <a:pt x="3465830" y="3810"/>
                    <a:pt x="3453130" y="21590"/>
                  </a:cubicBezTo>
                  <a:cubicBezTo>
                    <a:pt x="3441700" y="39370"/>
                    <a:pt x="3445510" y="62230"/>
                    <a:pt x="3463290" y="74930"/>
                  </a:cubicBezTo>
                  <a:lnTo>
                    <a:pt x="362204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3622040" y="257810"/>
                  </a:lnTo>
                  <a:lnTo>
                    <a:pt x="3463290" y="364490"/>
                  </a:lnTo>
                  <a:cubicBezTo>
                    <a:pt x="3445510" y="375920"/>
                    <a:pt x="3441700" y="400050"/>
                    <a:pt x="3453130" y="417830"/>
                  </a:cubicBezTo>
                  <a:cubicBezTo>
                    <a:pt x="3460750" y="429260"/>
                    <a:pt x="3472180" y="434340"/>
                    <a:pt x="3484880" y="434340"/>
                  </a:cubicBezTo>
                  <a:cubicBezTo>
                    <a:pt x="3492500" y="434340"/>
                    <a:pt x="3500120" y="431800"/>
                    <a:pt x="3506470" y="427990"/>
                  </a:cubicBezTo>
                  <a:lnTo>
                    <a:pt x="3769360" y="251460"/>
                  </a:lnTo>
                  <a:cubicBezTo>
                    <a:pt x="3779520" y="243840"/>
                    <a:pt x="3785870" y="232410"/>
                    <a:pt x="3785870" y="219710"/>
                  </a:cubicBezTo>
                  <a:cubicBezTo>
                    <a:pt x="3785870" y="207010"/>
                    <a:pt x="3779520" y="195580"/>
                    <a:pt x="3768090" y="187960"/>
                  </a:cubicBezTo>
                  <a:close/>
                </a:path>
              </a:pathLst>
            </a:custGeom>
            <a:solidFill>
              <a:srgbClr val="1D1C24"/>
            </a:solid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878189"/>
            <a:ext cx="7786864" cy="43801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5496" y="9046018"/>
            <a:ext cx="4761906" cy="12409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30" b="230"/>
          <a:stretch>
            <a:fillRect/>
          </a:stretch>
        </p:blipFill>
        <p:spPr>
          <a:xfrm>
            <a:off x="0" y="765728"/>
            <a:ext cx="7786864" cy="40076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24489" y="1038074"/>
            <a:ext cx="7127314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1D1C24"/>
                </a:solidFill>
                <a:latin typeface="HK Grotesk Bold"/>
              </a:rPr>
              <a:t>The Scottish Parliament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45025" y="1900335"/>
            <a:ext cx="7006778" cy="823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">
                <a:solidFill>
                  <a:srgbClr val="1D1C24"/>
                </a:solidFill>
                <a:latin typeface="HK Grotesk Light Bold"/>
              </a:rPr>
              <a:t>The Scottish Parliament creates legislation for devolved issues such as: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 spc="3">
                <a:solidFill>
                  <a:srgbClr val="1D1C24"/>
                </a:solidFill>
                <a:latin typeface="HK Grotesk Light"/>
              </a:rPr>
              <a:t>E</a:t>
            </a:r>
            <a:r>
              <a:rPr lang="en-US" sz="3000">
                <a:solidFill>
                  <a:srgbClr val="1D1C24"/>
                </a:solidFill>
                <a:latin typeface="HK Grotesk Light"/>
              </a:rPr>
              <a:t>conomy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Education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Health and social services, 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Justice 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Rural affairs (such as agriculture, forestry and fisheries)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Housing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Environment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Consumer advocacy and advice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Transport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Taxation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Fire services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Law and order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Local government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Sports and the arts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Tourism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346181"/>
            <a:ext cx="7368178" cy="49121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5496" y="9046018"/>
            <a:ext cx="4761906" cy="12409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01819"/>
            <a:ext cx="7368178" cy="37284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745025" y="2043210"/>
            <a:ext cx="7006778" cy="796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400" spc="2">
                <a:solidFill>
                  <a:srgbClr val="1D1C24"/>
                </a:solidFill>
                <a:latin typeface="HK Grotesk Light Bold"/>
              </a:rPr>
              <a:t>The Welsh Senedd creates legislation for devolved issues such as: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Rural affairs (such as agriculture, forestry and fisheries)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Ancient monuments and historic buildings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Culture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Economic development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Education and training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Environment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Fire and rescue services 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Food 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Health and health services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Highways and transport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Housing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Local government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Public administration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Social welfare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Sport and recreation  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Tourism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Town and country planning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Water and flood defence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2">
                <a:solidFill>
                  <a:srgbClr val="1D1C24"/>
                </a:solidFill>
                <a:latin typeface="HK Grotesk Light"/>
              </a:rPr>
              <a:t>Welsh language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24489" y="1038074"/>
            <a:ext cx="7127314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1D1C24"/>
                </a:solidFill>
                <a:latin typeface="HK Grotesk Bold"/>
              </a:rPr>
              <a:t>The Welsh Senedd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048" r="21510"/>
          <a:stretch>
            <a:fillRect/>
          </a:stretch>
        </p:blipFill>
        <p:spPr>
          <a:xfrm>
            <a:off x="10554948" y="467328"/>
            <a:ext cx="7753640" cy="9199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86728" y="1332210"/>
            <a:ext cx="714202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1D1C24"/>
                </a:solidFill>
                <a:latin typeface="HK Grotesk Bold"/>
              </a:rPr>
              <a:t>How is Legislation made?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6728" y="2295260"/>
            <a:ext cx="6957272" cy="748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83"/>
              </a:lnSpc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The government's legislative agenda is defined by the ruling party's manifesto</a:t>
            </a:r>
          </a:p>
          <a:p>
            <a:pPr>
              <a:lnSpc>
                <a:spcPts val="3283"/>
              </a:lnSpc>
            </a:pPr>
            <a:endParaRPr lang="en-US" sz="2984">
              <a:solidFill>
                <a:srgbClr val="1D1C24"/>
              </a:solidFill>
              <a:latin typeface="HK Grotesk Light"/>
            </a:endParaRPr>
          </a:p>
          <a:p>
            <a:pPr>
              <a:lnSpc>
                <a:spcPts val="3283"/>
              </a:lnSpc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Suggestions for new laws can also be made by individual MPs, Lords, or private individuals and organisations.</a:t>
            </a:r>
          </a:p>
          <a:p>
            <a:pPr>
              <a:lnSpc>
                <a:spcPts val="3283"/>
              </a:lnSpc>
            </a:pPr>
            <a:endParaRPr lang="en-US" sz="2984">
              <a:solidFill>
                <a:srgbClr val="1D1C24"/>
              </a:solidFill>
              <a:latin typeface="HK Grotesk Light"/>
            </a:endParaRPr>
          </a:p>
          <a:p>
            <a:pPr>
              <a:lnSpc>
                <a:spcPts val="3283"/>
              </a:lnSpc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New legislation can emerge for a variety of reasons:</a:t>
            </a:r>
          </a:p>
          <a:p>
            <a:pPr marL="1288769" lvl="2" indent="-429590">
              <a:lnSpc>
                <a:spcPts val="3283"/>
              </a:lnSpc>
              <a:buFont typeface="Arial"/>
              <a:buChar char="⚬"/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Emergency issues</a:t>
            </a:r>
          </a:p>
          <a:p>
            <a:pPr marL="1288769" lvl="2" indent="-429590">
              <a:lnSpc>
                <a:spcPts val="3283"/>
              </a:lnSpc>
              <a:buFont typeface="Arial"/>
              <a:buChar char="⚬"/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Pressure to update existing laws that are now outdated. </a:t>
            </a:r>
          </a:p>
          <a:p>
            <a:pPr marL="1288769" lvl="2" indent="-429590">
              <a:lnSpc>
                <a:spcPts val="3283"/>
              </a:lnSpc>
              <a:buFont typeface="Arial"/>
              <a:buChar char="⚬"/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Clarifying established principles and gaps in existing laws or protections</a:t>
            </a:r>
          </a:p>
          <a:p>
            <a:pPr marL="1288768" lvl="2" indent="-429589">
              <a:lnSpc>
                <a:spcPts val="3283"/>
              </a:lnSpc>
              <a:buFont typeface="Arial"/>
              <a:buChar char="⚬"/>
            </a:pPr>
            <a:r>
              <a:rPr lang="en-US" sz="2984">
                <a:solidFill>
                  <a:srgbClr val="1D1C24"/>
                </a:solidFill>
                <a:latin typeface="HK Grotesk Light"/>
              </a:rPr>
              <a:t>Responding to social needs arising from specific communities and groups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117" r="26667"/>
          <a:stretch>
            <a:fillRect/>
          </a:stretch>
        </p:blipFill>
        <p:spPr>
          <a:xfrm>
            <a:off x="10554948" y="467328"/>
            <a:ext cx="7753640" cy="9199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86728" y="1332210"/>
            <a:ext cx="714202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1D1C24"/>
                </a:solidFill>
                <a:latin typeface="HK Grotesk Bold"/>
              </a:rPr>
              <a:t>How is Legislation made?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79107" y="2892804"/>
            <a:ext cx="6957272" cy="320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Green papers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White papers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Draft Bills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Bills:</a:t>
            </a:r>
          </a:p>
          <a:p>
            <a:pPr marL="1295400" lvl="2" indent="-431800">
              <a:lnSpc>
                <a:spcPts val="3600"/>
              </a:lnSpc>
              <a:buFont typeface="Arial"/>
              <a:buChar char="⚬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Public Bill</a:t>
            </a:r>
          </a:p>
          <a:p>
            <a:pPr marL="1295400" lvl="2" indent="-431800">
              <a:lnSpc>
                <a:spcPts val="3600"/>
              </a:lnSpc>
              <a:buFont typeface="Arial"/>
              <a:buChar char="⚬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Private Bill</a:t>
            </a:r>
          </a:p>
          <a:p>
            <a:pPr marL="1295400" lvl="2" indent="-431800">
              <a:lnSpc>
                <a:spcPts val="3600"/>
              </a:lnSpc>
              <a:buFont typeface="Arial"/>
              <a:buChar char="⚬"/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Hybrid Bill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79107" y="2242682"/>
            <a:ext cx="6957272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>
                <a:solidFill>
                  <a:srgbClr val="1D1C24"/>
                </a:solidFill>
                <a:latin typeface="HK Grotesk Medium Bold"/>
              </a:rPr>
              <a:t>Proposing new legislation: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4770"/>
          <a:stretch>
            <a:fillRect/>
          </a:stretch>
        </p:blipFill>
        <p:spPr>
          <a:xfrm>
            <a:off x="693049" y="2646546"/>
            <a:ext cx="16836049" cy="7124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55496" y="9046018"/>
            <a:ext cx="4761906" cy="1240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74998" y="1143000"/>
            <a:ext cx="11538005" cy="85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400">
                <a:solidFill>
                  <a:srgbClr val="1D1C24"/>
                </a:solidFill>
                <a:latin typeface="HK Grotesk Bold Bold"/>
              </a:rPr>
              <a:t>How is Legislation Made?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5496" y="9046018"/>
            <a:ext cx="4761906" cy="12409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64389" y="1143000"/>
            <a:ext cx="16359222" cy="85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400">
                <a:solidFill>
                  <a:srgbClr val="1D1C24"/>
                </a:solidFill>
                <a:latin typeface="HK Grotesk Bold Bold"/>
              </a:rPr>
              <a:t>How is Legislation Made in Scotland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2215" y="2366010"/>
            <a:ext cx="17823571" cy="6892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000000"/>
                </a:solidFill>
                <a:latin typeface="HK Grotesk Light Bold"/>
              </a:rPr>
              <a:t>Stage 1</a:t>
            </a:r>
          </a:p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000000"/>
                </a:solidFill>
                <a:latin typeface="HK Grotesk Light"/>
              </a:rPr>
              <a:t>The consideration of the general principles of the bill by parliamentary committee(s).</a:t>
            </a:r>
          </a:p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000000"/>
                </a:solidFill>
                <a:latin typeface="HK Grotesk Light"/>
              </a:rPr>
              <a:t>A debate and decision on these by the Scottish Parliament.</a:t>
            </a:r>
          </a:p>
          <a:p>
            <a:pPr algn="ctr">
              <a:lnSpc>
                <a:spcPts val="3600"/>
              </a:lnSpc>
            </a:pPr>
            <a:endParaRPr lang="en-US" sz="3600" spc="3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000000"/>
                </a:solidFill>
                <a:latin typeface="HK Grotesk Light Bold"/>
              </a:rPr>
              <a:t>Stage 2 </a:t>
            </a:r>
          </a:p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000000"/>
                </a:solidFill>
                <a:latin typeface="HK Grotesk Light"/>
              </a:rPr>
              <a:t>A full list of suggested amendments are published.</a:t>
            </a:r>
          </a:p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000000"/>
                </a:solidFill>
                <a:latin typeface="HK Grotesk Light"/>
              </a:rPr>
              <a:t>There is a detailed consideration of the bill by parliamentary committee(s) who include necessary amendments.</a:t>
            </a:r>
          </a:p>
          <a:p>
            <a:pPr algn="ctr">
              <a:lnSpc>
                <a:spcPts val="3600"/>
              </a:lnSpc>
            </a:pPr>
            <a:endParaRPr lang="en-US" sz="3600" spc="3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000000"/>
                </a:solidFill>
                <a:latin typeface="HK Grotesk Light Bold"/>
              </a:rPr>
              <a:t>Stage 3 </a:t>
            </a:r>
          </a:p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000000"/>
                </a:solidFill>
                <a:latin typeface="HK Grotesk Light"/>
              </a:rPr>
              <a:t>The final consideration of the bill is held by the Parliament and a decision is made as to whether it should be passed or rejected.</a:t>
            </a:r>
          </a:p>
          <a:p>
            <a:pPr algn="ctr">
              <a:lnSpc>
                <a:spcPts val="3600"/>
              </a:lnSpc>
            </a:pPr>
            <a:endParaRPr lang="en-US" sz="3600" spc="3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000000"/>
                </a:solidFill>
                <a:latin typeface="HK Grotesk Light Bold"/>
              </a:rPr>
              <a:t>Stage 4</a:t>
            </a:r>
          </a:p>
          <a:p>
            <a:pPr algn="ctr">
              <a:lnSpc>
                <a:spcPts val="3600"/>
              </a:lnSpc>
            </a:pPr>
            <a:r>
              <a:rPr lang="en-US" sz="3600" spc="3">
                <a:solidFill>
                  <a:srgbClr val="000000"/>
                </a:solidFill>
                <a:latin typeface="HK Grotesk Light"/>
              </a:rPr>
              <a:t>Royal Assent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2867" t="21448" r="7266" b="4025"/>
          <a:stretch>
            <a:fillRect/>
          </a:stretch>
        </p:blipFill>
        <p:spPr>
          <a:xfrm>
            <a:off x="11163684" y="0"/>
            <a:ext cx="7124316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99090" y="1849265"/>
            <a:ext cx="9131956" cy="5406129"/>
            <a:chOff x="0" y="-114300"/>
            <a:chExt cx="12175941" cy="7208172"/>
          </a:xfrm>
        </p:grpSpPr>
        <p:sp>
          <p:nvSpPr>
            <p:cNvPr id="4" name="TextBox 4"/>
            <p:cNvSpPr txBox="1"/>
            <p:nvPr/>
          </p:nvSpPr>
          <p:spPr>
            <a:xfrm>
              <a:off x="0" y="-114300"/>
              <a:ext cx="12175941" cy="1179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19"/>
                </a:lnSpc>
              </a:pPr>
              <a:r>
                <a:rPr lang="en-US" sz="5300">
                  <a:solidFill>
                    <a:srgbClr val="1D1C24"/>
                  </a:solidFill>
                  <a:latin typeface="HK Grotesk Bold Bold"/>
                </a:rPr>
                <a:t>Overview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69427"/>
              <a:ext cx="12175941" cy="562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2010" lvl="1" indent="-421005">
                <a:lnSpc>
                  <a:spcPts val="4680"/>
                </a:lnSpc>
                <a:buFont typeface="Arial"/>
                <a:buChar char="•"/>
              </a:pPr>
              <a:r>
                <a:rPr lang="en-US" sz="3900" dirty="0">
                  <a:solidFill>
                    <a:srgbClr val="1D1C24"/>
                  </a:solidFill>
                  <a:latin typeface="HK Grotesk Light Bold"/>
                </a:rPr>
                <a:t>The executive and the legislative branches</a:t>
              </a:r>
            </a:p>
            <a:p>
              <a:pPr marL="842010" lvl="1" indent="-421005">
                <a:lnSpc>
                  <a:spcPts val="4680"/>
                </a:lnSpc>
                <a:buFont typeface="Arial"/>
                <a:buChar char="•"/>
              </a:pPr>
              <a:r>
                <a:rPr lang="en-US" sz="3900" dirty="0">
                  <a:solidFill>
                    <a:srgbClr val="1D1C24"/>
                  </a:solidFill>
                  <a:latin typeface="HK Grotesk Light Bold"/>
                </a:rPr>
                <a:t>Local government</a:t>
              </a:r>
            </a:p>
            <a:p>
              <a:pPr marL="842010" lvl="1" indent="-421005">
                <a:lnSpc>
                  <a:spcPts val="4680"/>
                </a:lnSpc>
                <a:buFont typeface="Arial"/>
                <a:buChar char="•"/>
              </a:pPr>
              <a:r>
                <a:rPr lang="en-US" sz="3900" dirty="0">
                  <a:solidFill>
                    <a:srgbClr val="1D1C24"/>
                  </a:solidFill>
                  <a:latin typeface="HK Grotesk Light Bold"/>
                </a:rPr>
                <a:t>Devolved powers</a:t>
              </a:r>
            </a:p>
            <a:p>
              <a:pPr marL="842010" lvl="1" indent="-421005">
                <a:lnSpc>
                  <a:spcPts val="4680"/>
                </a:lnSpc>
                <a:buFont typeface="Arial"/>
                <a:buChar char="•"/>
              </a:pPr>
              <a:r>
                <a:rPr lang="en-US" sz="3900" dirty="0">
                  <a:solidFill>
                    <a:srgbClr val="1D1C24"/>
                  </a:solidFill>
                  <a:latin typeface="HK Grotesk Light Bold"/>
                </a:rPr>
                <a:t>How laws are made</a:t>
              </a:r>
            </a:p>
            <a:p>
              <a:pPr marL="842010" lvl="1" indent="-421005">
                <a:lnSpc>
                  <a:spcPts val="4680"/>
                </a:lnSpc>
                <a:buFont typeface="Arial"/>
                <a:buChar char="•"/>
              </a:pPr>
              <a:r>
                <a:rPr lang="en-US" sz="3900" dirty="0">
                  <a:solidFill>
                    <a:srgbClr val="1D1C24"/>
                  </a:solidFill>
                  <a:latin typeface="HK Grotesk Light Bold"/>
                </a:rPr>
                <a:t>Voicing opposition to laws</a:t>
              </a:r>
            </a:p>
            <a:p>
              <a:pPr marL="842010" lvl="1" indent="-421005">
                <a:lnSpc>
                  <a:spcPts val="4680"/>
                </a:lnSpc>
                <a:buFont typeface="Arial"/>
                <a:buChar char="•"/>
              </a:pPr>
              <a:r>
                <a:rPr lang="en-US" sz="3900" dirty="0">
                  <a:solidFill>
                    <a:srgbClr val="1D1C24"/>
                  </a:solidFill>
                  <a:latin typeface="HK Grotesk Light Bold"/>
                </a:rPr>
                <a:t>The judicial system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5496" y="9046018"/>
            <a:ext cx="4761906" cy="12409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64389" y="1143000"/>
            <a:ext cx="16359222" cy="85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400">
                <a:solidFill>
                  <a:srgbClr val="1D1C24"/>
                </a:solidFill>
                <a:latin typeface="HK Grotesk Bold Bold"/>
              </a:rPr>
              <a:t>How is Legislation Made in Wales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369420"/>
            <a:ext cx="18288000" cy="716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 Bold"/>
              </a:rPr>
              <a:t>Stage 1</a:t>
            </a:r>
          </a:p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"/>
              </a:rPr>
              <a:t>The consideration of the general principles of a Bill by a committee (or committees).</a:t>
            </a:r>
          </a:p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"/>
              </a:rPr>
              <a:t>A debate and decision on these by the Senedd.</a:t>
            </a:r>
          </a:p>
          <a:p>
            <a:pPr algn="ctr">
              <a:lnSpc>
                <a:spcPts val="3300"/>
              </a:lnSpc>
            </a:pPr>
            <a:endParaRPr lang="en-US" sz="3300" spc="3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 Bold"/>
              </a:rPr>
              <a:t>Stage 2 </a:t>
            </a:r>
          </a:p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"/>
              </a:rPr>
              <a:t>There is a detailed consideration of the bill by Senedd committee(s) who include necessary amendments.</a:t>
            </a:r>
          </a:p>
          <a:p>
            <a:pPr algn="ctr">
              <a:lnSpc>
                <a:spcPts val="3300"/>
              </a:lnSpc>
            </a:pPr>
            <a:endParaRPr lang="en-US" sz="3300" spc="3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 Bold"/>
              </a:rPr>
              <a:t>Stage 3 </a:t>
            </a:r>
          </a:p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"/>
              </a:rPr>
              <a:t>The final consideration of the bill is held by the Senedd and a decision is made as to whether it should be passed or rejected.</a:t>
            </a:r>
          </a:p>
          <a:p>
            <a:pPr algn="ctr">
              <a:lnSpc>
                <a:spcPts val="3300"/>
              </a:lnSpc>
            </a:pPr>
            <a:endParaRPr lang="en-US" sz="3300" spc="3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 Bold"/>
              </a:rPr>
              <a:t>Stage 4</a:t>
            </a:r>
          </a:p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"/>
              </a:rPr>
              <a:t>The Senedd votes on whether to pass the final text of the Bill.</a:t>
            </a:r>
          </a:p>
          <a:p>
            <a:pPr algn="ctr">
              <a:lnSpc>
                <a:spcPts val="3300"/>
              </a:lnSpc>
            </a:pPr>
            <a:endParaRPr lang="en-US" sz="3300" spc="3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 Bold"/>
              </a:rPr>
              <a:t>Stage 5</a:t>
            </a:r>
          </a:p>
          <a:p>
            <a:pPr algn="ctr">
              <a:lnSpc>
                <a:spcPts val="3300"/>
              </a:lnSpc>
            </a:pPr>
            <a:r>
              <a:rPr lang="en-US" sz="3300" spc="3">
                <a:solidFill>
                  <a:srgbClr val="000000"/>
                </a:solidFill>
                <a:latin typeface="HK Grotesk Light"/>
              </a:rPr>
              <a:t>Royal Assent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05" r="29179"/>
          <a:stretch>
            <a:fillRect/>
          </a:stretch>
        </p:blipFill>
        <p:spPr>
          <a:xfrm>
            <a:off x="10554948" y="467328"/>
            <a:ext cx="7753640" cy="9199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86728" y="1694707"/>
            <a:ext cx="5982037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HK Grotesk Bold"/>
              </a:rPr>
              <a:t>Voicing Opposition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6728" y="2915942"/>
            <a:ext cx="7410394" cy="534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3400" spc="3">
                <a:solidFill>
                  <a:srgbClr val="FFFFFF"/>
                </a:solidFill>
                <a:latin typeface="HK Grotesk Light"/>
              </a:rPr>
              <a:t>Members of the public can voice their objections to a bill by:</a:t>
            </a:r>
          </a:p>
          <a:p>
            <a:pPr>
              <a:lnSpc>
                <a:spcPts val="3400"/>
              </a:lnSpc>
            </a:pPr>
            <a:endParaRPr lang="en-US" sz="3400" spc="3">
              <a:solidFill>
                <a:srgbClr val="FFFFFF"/>
              </a:solidFill>
              <a:latin typeface="HK Grotesk Light"/>
            </a:endParaRPr>
          </a:p>
          <a:p>
            <a:pPr marL="734060" lvl="1" indent="-367030">
              <a:lnSpc>
                <a:spcPts val="3400"/>
              </a:lnSpc>
              <a:buFont typeface="Arial"/>
              <a:buChar char="•"/>
            </a:pPr>
            <a:r>
              <a:rPr lang="en-US" sz="3400">
                <a:solidFill>
                  <a:srgbClr val="FFFFFF"/>
                </a:solidFill>
                <a:latin typeface="HK Grotesk Light"/>
              </a:rPr>
              <a:t>Writing to their MP/ MSP/MS or a member of the House of Lords,</a:t>
            </a:r>
          </a:p>
          <a:p>
            <a:pPr marL="734060" lvl="1" indent="-367030">
              <a:lnSpc>
                <a:spcPts val="4079"/>
              </a:lnSpc>
              <a:buFont typeface="Arial"/>
              <a:buChar char="•"/>
            </a:pPr>
            <a:r>
              <a:rPr lang="en-US" sz="3400">
                <a:solidFill>
                  <a:srgbClr val="FFFFFF"/>
                </a:solidFill>
                <a:latin typeface="HK Grotesk Light"/>
              </a:rPr>
              <a:t>Writing to the government department responsible for the bill,</a:t>
            </a:r>
          </a:p>
          <a:p>
            <a:pPr marL="734060" lvl="1" indent="-367030">
              <a:lnSpc>
                <a:spcPts val="3400"/>
              </a:lnSpc>
              <a:buFont typeface="Arial"/>
              <a:buChar char="•"/>
            </a:pPr>
            <a:r>
              <a:rPr lang="en-US" sz="3400">
                <a:solidFill>
                  <a:srgbClr val="FFFFFF"/>
                </a:solidFill>
                <a:latin typeface="HK Grotesk Light"/>
              </a:rPr>
              <a:t>Signing petitions,</a:t>
            </a:r>
          </a:p>
          <a:p>
            <a:pPr marL="734060" lvl="1" indent="-367030">
              <a:lnSpc>
                <a:spcPts val="3400"/>
              </a:lnSpc>
              <a:buFont typeface="Arial"/>
              <a:buChar char="•"/>
            </a:pPr>
            <a:r>
              <a:rPr lang="en-US" sz="3400">
                <a:solidFill>
                  <a:srgbClr val="FFFFFF"/>
                </a:solidFill>
                <a:latin typeface="HK Grotesk Light"/>
              </a:rPr>
              <a:t>Submitting evidence to relevant committees or the relevant Public Bill Committee.</a:t>
            </a:r>
          </a:p>
          <a:p>
            <a:pPr>
              <a:lnSpc>
                <a:spcPts val="3400"/>
              </a:lnSpc>
            </a:pPr>
            <a:endParaRPr lang="en-US" sz="3400">
              <a:solidFill>
                <a:srgbClr val="FFFFFF"/>
              </a:solidFill>
              <a:latin typeface="HK Grotesk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86728" y="1694707"/>
            <a:ext cx="7395777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1D1C24"/>
                </a:solidFill>
                <a:latin typeface="HK Grotesk Bold"/>
              </a:rPr>
              <a:t>What do MPs do?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362560" y="2708845"/>
            <a:ext cx="7562881" cy="6549455"/>
            <a:chOff x="0" y="0"/>
            <a:chExt cx="10083841" cy="8732606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4366303"/>
              <a:ext cx="5041921" cy="4366303"/>
              <a:chOff x="0" y="0"/>
              <a:chExt cx="6350000" cy="54991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C73A3C"/>
              </a:solid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2520960" y="0"/>
              <a:ext cx="5041921" cy="4366303"/>
              <a:chOff x="0" y="0"/>
              <a:chExt cx="6350000" cy="54991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6284AF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5041921" y="4366303"/>
              <a:ext cx="5041921" cy="4366303"/>
              <a:chOff x="0" y="0"/>
              <a:chExt cx="6350000" cy="54991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6FAB4E"/>
              </a:solidFill>
            </p:spPr>
          </p:sp>
        </p:grpSp>
      </p:grpSp>
      <p:sp>
        <p:nvSpPr>
          <p:cNvPr id="11" name="TextBox 11"/>
          <p:cNvSpPr txBox="1"/>
          <p:nvPr/>
        </p:nvSpPr>
        <p:spPr>
          <a:xfrm>
            <a:off x="7957296" y="6571451"/>
            <a:ext cx="2373409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1D1C24"/>
                </a:solidFill>
                <a:latin typeface="HK Grotesk Bold"/>
              </a:rPr>
              <a:t>MP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88780" y="7995515"/>
            <a:ext cx="1668515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F1F1F1"/>
                </a:solidFill>
                <a:latin typeface="HK Grotesk Bold"/>
              </a:rPr>
              <a:t>Party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40026" y="8128045"/>
            <a:ext cx="2175158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1F1F1"/>
                </a:solidFill>
                <a:latin typeface="HK Grotesk Bold"/>
              </a:rPr>
              <a:t>Constituency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08874" y="4924880"/>
            <a:ext cx="2470253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>
                <a:solidFill>
                  <a:srgbClr val="F1F1F1"/>
                </a:solidFill>
                <a:latin typeface="HK Grotesk Bold"/>
              </a:rPr>
              <a:t>Parliament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563131"/>
            <a:ext cx="637382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Sitting on Select Committees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9215" y="3959269"/>
            <a:ext cx="6373823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Groups of MPs looking at specific issues</a:t>
            </a:r>
          </a:p>
          <a:p>
            <a:pPr algn="ctr">
              <a:lnSpc>
                <a:spcPts val="3000"/>
              </a:lnSpc>
            </a:pPr>
            <a:endParaRPr lang="en-US" sz="3000">
              <a:solidFill>
                <a:srgbClr val="1D1C24"/>
              </a:solidFill>
              <a:latin typeface="HK Grotesk Light"/>
            </a:endParaRPr>
          </a:p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Hearings and reports - facts and informed opinion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04149" y="2278907"/>
            <a:ext cx="356549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House of Commons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58357" y="3502069"/>
            <a:ext cx="637382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Debates and voting on laws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42825" y="5978569"/>
            <a:ext cx="304760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Weekly surgery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15183" y="7289845"/>
            <a:ext cx="637382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Attend functions, schools, meeting businesses etc.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9435" y="6849581"/>
            <a:ext cx="410312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Election canvassing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49165" y="8424889"/>
            <a:ext cx="313571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1D1C24"/>
                </a:solidFill>
                <a:latin typeface="HK Grotesk Light"/>
              </a:rPr>
              <a:t>Party fundraising</a:t>
            </a:r>
          </a:p>
        </p:txBody>
      </p:sp>
      <p:sp>
        <p:nvSpPr>
          <p:cNvPr id="23" name="AutoShape 23"/>
          <p:cNvSpPr/>
          <p:nvPr/>
        </p:nvSpPr>
        <p:spPr>
          <a:xfrm rot="5399999">
            <a:off x="3657842" y="3391853"/>
            <a:ext cx="639164" cy="0"/>
          </a:xfrm>
          <a:prstGeom prst="line">
            <a:avLst/>
          </a:prstGeom>
          <a:ln w="38100" cap="rnd">
            <a:solidFill>
              <a:srgbClr val="6284A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rot="1673776">
            <a:off x="6018937" y="3708255"/>
            <a:ext cx="2692965" cy="0"/>
          </a:xfrm>
          <a:prstGeom prst="line">
            <a:avLst/>
          </a:prstGeom>
          <a:ln w="38100" cap="rnd">
            <a:solidFill>
              <a:srgbClr val="6284A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rot="9000000">
            <a:off x="9044750" y="3103535"/>
            <a:ext cx="2362327" cy="0"/>
          </a:xfrm>
          <a:prstGeom prst="line">
            <a:avLst/>
          </a:prstGeom>
          <a:ln w="38100" cap="rnd">
            <a:solidFill>
              <a:srgbClr val="6284A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rot="9693560">
            <a:off x="9909697" y="4020620"/>
            <a:ext cx="2140564" cy="0"/>
          </a:xfrm>
          <a:prstGeom prst="line">
            <a:avLst/>
          </a:prstGeom>
          <a:ln w="38100" cap="rnd">
            <a:solidFill>
              <a:srgbClr val="6284A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rot="9083849">
            <a:off x="11167210" y="6559356"/>
            <a:ext cx="1535323" cy="0"/>
          </a:xfrm>
          <a:prstGeom prst="line">
            <a:avLst/>
          </a:prstGeom>
          <a:ln w="38100" cap="rnd">
            <a:solidFill>
              <a:srgbClr val="6FAB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rot="9150866">
            <a:off x="12219616" y="8148259"/>
            <a:ext cx="1249522" cy="0"/>
          </a:xfrm>
          <a:prstGeom prst="line">
            <a:avLst/>
          </a:prstGeom>
          <a:ln w="38100" cap="rnd">
            <a:solidFill>
              <a:srgbClr val="6FAB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899999">
            <a:off x="5077796" y="7388758"/>
            <a:ext cx="2097217" cy="0"/>
          </a:xfrm>
          <a:prstGeom prst="line">
            <a:avLst/>
          </a:prstGeom>
          <a:ln w="38100" cap="rnd">
            <a:solidFill>
              <a:srgbClr val="C73A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rot="174946">
            <a:off x="5123658" y="8656789"/>
            <a:ext cx="2003214" cy="0"/>
          </a:xfrm>
          <a:prstGeom prst="line">
            <a:avLst/>
          </a:prstGeom>
          <a:ln w="38100" cap="rnd">
            <a:solidFill>
              <a:srgbClr val="C73A3C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178" r="1649"/>
          <a:stretch>
            <a:fillRect/>
          </a:stretch>
        </p:blipFill>
        <p:spPr>
          <a:xfrm>
            <a:off x="10554948" y="467328"/>
            <a:ext cx="7753640" cy="9199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86728" y="1694707"/>
            <a:ext cx="5982037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HK Grotesk Bold"/>
              </a:rPr>
              <a:t>The Judicial System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6728" y="2906565"/>
            <a:ext cx="7410394" cy="381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600" spc="3">
                <a:solidFill>
                  <a:srgbClr val="FFFFFF"/>
                </a:solidFill>
                <a:latin typeface="HK Grotesk Light"/>
              </a:rPr>
              <a:t>The judiciary enforces law</a:t>
            </a:r>
          </a:p>
          <a:p>
            <a:pPr>
              <a:lnSpc>
                <a:spcPts val="4319"/>
              </a:lnSpc>
            </a:pPr>
            <a:endParaRPr lang="en-US" sz="3600" spc="3">
              <a:solidFill>
                <a:srgbClr val="FFFFFF"/>
              </a:solidFill>
              <a:latin typeface="HK Grotesk Light"/>
            </a:endParaRPr>
          </a:p>
          <a:p>
            <a:pPr>
              <a:lnSpc>
                <a:spcPts val="4319"/>
              </a:lnSpc>
            </a:pPr>
            <a:r>
              <a:rPr lang="en-US" sz="3599" spc="3">
                <a:solidFill>
                  <a:srgbClr val="FFFFFF"/>
                </a:solidFill>
                <a:latin typeface="HK Grotesk Light"/>
              </a:rPr>
              <a:t>The UK has three separate legal systems:</a:t>
            </a:r>
          </a:p>
          <a:p>
            <a:pPr marL="777239" lvl="1" indent="-388620">
              <a:lnSpc>
                <a:spcPts val="4319"/>
              </a:lnSpc>
              <a:buFont typeface="Arial"/>
              <a:buChar char="•"/>
            </a:pPr>
            <a:r>
              <a:rPr lang="en-US" sz="3599" spc="3">
                <a:solidFill>
                  <a:srgbClr val="FFFFFF"/>
                </a:solidFill>
                <a:latin typeface="HK Grotesk Light"/>
              </a:rPr>
              <a:t>England and Wales</a:t>
            </a:r>
          </a:p>
          <a:p>
            <a:pPr marL="777239" lvl="1" indent="-388620">
              <a:lnSpc>
                <a:spcPts val="4319"/>
              </a:lnSpc>
              <a:buFont typeface="Arial"/>
              <a:buChar char="•"/>
            </a:pPr>
            <a:r>
              <a:rPr lang="en-US" sz="3599" spc="3">
                <a:solidFill>
                  <a:srgbClr val="FFFFFF"/>
                </a:solidFill>
                <a:latin typeface="HK Grotesk Light"/>
              </a:rPr>
              <a:t>Scotland</a:t>
            </a:r>
          </a:p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599" spc="3">
                <a:solidFill>
                  <a:srgbClr val="FFFFFF"/>
                </a:solidFill>
                <a:latin typeface="HK Grotesk Light"/>
              </a:rPr>
              <a:t>Northern Ireland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75346" y="3402196"/>
            <a:ext cx="12283954" cy="5856104"/>
            <a:chOff x="0" y="0"/>
            <a:chExt cx="16378606" cy="78081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3980" r="19870"/>
            <a:stretch>
              <a:fillRect/>
            </a:stretch>
          </p:blipFill>
          <p:spPr>
            <a:xfrm>
              <a:off x="0" y="0"/>
              <a:ext cx="5374869" cy="780813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7090" r="27090"/>
            <a:stretch>
              <a:fillRect/>
            </a:stretch>
          </p:blipFill>
          <p:spPr>
            <a:xfrm>
              <a:off x="5501869" y="0"/>
              <a:ext cx="5374869" cy="780813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5405" r="25405"/>
            <a:stretch>
              <a:fillRect/>
            </a:stretch>
          </p:blipFill>
          <p:spPr>
            <a:xfrm>
              <a:off x="11003737" y="0"/>
              <a:ext cx="5374869" cy="7808139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>
            <a:off x="0" y="0"/>
            <a:ext cx="4242080" cy="10287000"/>
          </a:xfrm>
          <a:prstGeom prst="rect">
            <a:avLst/>
          </a:prstGeom>
          <a:solidFill>
            <a:srgbClr val="F1F1F1"/>
          </a:solidFill>
        </p:spPr>
      </p:sp>
      <p:sp>
        <p:nvSpPr>
          <p:cNvPr id="7" name="TextBox 7"/>
          <p:cNvSpPr txBox="1"/>
          <p:nvPr/>
        </p:nvSpPr>
        <p:spPr>
          <a:xfrm>
            <a:off x="8527822" y="914400"/>
            <a:ext cx="8731478" cy="2500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9600">
                <a:solidFill>
                  <a:srgbClr val="F1F1F1"/>
                </a:solidFill>
                <a:latin typeface="HK Grotesk Light Bold"/>
              </a:rPr>
              <a:t>The Branches of Government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363123"/>
            <a:ext cx="12764318" cy="85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6400">
                <a:solidFill>
                  <a:srgbClr val="1D1C24"/>
                </a:solidFill>
                <a:latin typeface="HK Grotesk Light Bold"/>
              </a:rPr>
              <a:t>Parliament: The Legislative Branch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3383823"/>
            <a:ext cx="17259300" cy="2995328"/>
            <a:chOff x="0" y="0"/>
            <a:chExt cx="23012400" cy="399377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612" b="6612"/>
            <a:stretch>
              <a:fillRect/>
            </a:stretch>
          </p:blipFill>
          <p:spPr>
            <a:xfrm>
              <a:off x="0" y="0"/>
              <a:ext cx="7670800" cy="399377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720" b="3720"/>
            <a:stretch>
              <a:fillRect/>
            </a:stretch>
          </p:blipFill>
          <p:spPr>
            <a:xfrm>
              <a:off x="7670800" y="0"/>
              <a:ext cx="7670800" cy="399377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0987" b="10987"/>
            <a:stretch>
              <a:fillRect/>
            </a:stretch>
          </p:blipFill>
          <p:spPr>
            <a:xfrm>
              <a:off x="15341600" y="0"/>
              <a:ext cx="7670800" cy="399377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28700" y="6770571"/>
            <a:ext cx="466340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1D1C24"/>
                </a:solidFill>
                <a:latin typeface="HK Grotesk Light Bold"/>
              </a:rPr>
              <a:t>House of Commons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15675" y="6770571"/>
            <a:ext cx="464400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1D1C24"/>
                </a:solidFill>
                <a:latin typeface="HK Grotesk Light Bold"/>
              </a:rPr>
              <a:t>The Monarch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05594" y="6770571"/>
            <a:ext cx="465370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1D1C24"/>
                </a:solidFill>
                <a:latin typeface="HK Grotesk Light Bold"/>
              </a:rPr>
              <a:t>House of Lords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383823"/>
            <a:ext cx="17259300" cy="2995328"/>
            <a:chOff x="0" y="0"/>
            <a:chExt cx="23012400" cy="399377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200" b="9025"/>
            <a:stretch>
              <a:fillRect/>
            </a:stretch>
          </p:blipFill>
          <p:spPr>
            <a:xfrm>
              <a:off x="0" y="0"/>
              <a:ext cx="7670800" cy="399377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862" b="17718"/>
            <a:stretch>
              <a:fillRect/>
            </a:stretch>
          </p:blipFill>
          <p:spPr>
            <a:xfrm>
              <a:off x="7670800" y="0"/>
              <a:ext cx="7670800" cy="399377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5628" b="24951"/>
            <a:stretch>
              <a:fillRect/>
            </a:stretch>
          </p:blipFill>
          <p:spPr>
            <a:xfrm>
              <a:off x="15341600" y="0"/>
              <a:ext cx="7670800" cy="399377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1363123"/>
            <a:ext cx="12764318" cy="85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6400">
                <a:solidFill>
                  <a:srgbClr val="1D1C24"/>
                </a:solidFill>
                <a:latin typeface="HK Grotesk Light Bold"/>
              </a:rPr>
              <a:t>Government: The Executive Branch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770571"/>
            <a:ext cx="466340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1D1C24"/>
                </a:solidFill>
                <a:latin typeface="HK Grotesk Light Bold"/>
              </a:rPr>
              <a:t>The Prime Minister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15675" y="6770571"/>
            <a:ext cx="464400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1D1C24"/>
                </a:solidFill>
                <a:latin typeface="HK Grotesk Light Bold"/>
              </a:rPr>
              <a:t>The Cabinet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05594" y="6770571"/>
            <a:ext cx="465370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1D1C24"/>
                </a:solidFill>
                <a:latin typeface="HK Grotesk Light Bold"/>
              </a:rPr>
              <a:t>The Shadow Cabinet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09316" y="467328"/>
            <a:ext cx="7678684" cy="9199181"/>
            <a:chOff x="0" y="0"/>
            <a:chExt cx="10238245" cy="122655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834" b="1834"/>
            <a:stretch>
              <a:fillRect/>
            </a:stretch>
          </p:blipFill>
          <p:spPr>
            <a:xfrm>
              <a:off x="0" y="0"/>
              <a:ext cx="10238245" cy="60692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7019" r="17019"/>
            <a:stretch>
              <a:fillRect/>
            </a:stretch>
          </p:blipFill>
          <p:spPr>
            <a:xfrm>
              <a:off x="0" y="6196288"/>
              <a:ext cx="5898226" cy="60692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30476" r="30476"/>
            <a:stretch>
              <a:fillRect/>
            </a:stretch>
          </p:blipFill>
          <p:spPr>
            <a:xfrm>
              <a:off x="6025226" y="6196288"/>
              <a:ext cx="4213019" cy="6069288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26094" y="9046018"/>
            <a:ext cx="4761906" cy="124098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86728" y="1380382"/>
            <a:ext cx="7667650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1D1C24"/>
                </a:solidFill>
                <a:latin typeface="HK Grotesk Medium"/>
              </a:rPr>
              <a:t>What Holds The Government To Account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86728" y="3718005"/>
            <a:ext cx="6957272" cy="45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384" lvl="1" indent="-322192">
              <a:lnSpc>
                <a:spcPts val="4476"/>
              </a:lnSpc>
              <a:buFont typeface="Arial"/>
              <a:buChar char="•"/>
            </a:pPr>
            <a:r>
              <a:rPr lang="en-US" sz="3200" spc="2" dirty="0">
                <a:solidFill>
                  <a:srgbClr val="1D1C24"/>
                </a:solidFill>
                <a:latin typeface="HK Grotesk Light Bold"/>
              </a:rPr>
              <a:t>Parliamentary Questions</a:t>
            </a:r>
            <a:r>
              <a:rPr lang="en-US" sz="3200" spc="0" dirty="0">
                <a:solidFill>
                  <a:srgbClr val="1D1C24"/>
                </a:solidFill>
                <a:latin typeface="HK Grotesk Light Bold"/>
              </a:rPr>
              <a:t> </a:t>
            </a:r>
          </a:p>
          <a:p>
            <a:pPr marL="644384" lvl="1" indent="-322192">
              <a:lnSpc>
                <a:spcPts val="4476"/>
              </a:lnSpc>
              <a:buFont typeface="Arial"/>
              <a:buChar char="•"/>
            </a:pPr>
            <a:r>
              <a:rPr lang="en-US" sz="3200" spc="0" dirty="0">
                <a:solidFill>
                  <a:srgbClr val="1D1C24"/>
                </a:solidFill>
                <a:latin typeface="HK Grotesk Light Bold"/>
              </a:rPr>
              <a:t>PMQs / FMQs</a:t>
            </a:r>
          </a:p>
          <a:p>
            <a:pPr marL="644384" lvl="1" indent="-322192">
              <a:lnSpc>
                <a:spcPts val="4476"/>
              </a:lnSpc>
              <a:buFont typeface="Arial"/>
              <a:buChar char="•"/>
            </a:pPr>
            <a:r>
              <a:rPr lang="en-US" sz="3200" spc="0" dirty="0">
                <a:solidFill>
                  <a:srgbClr val="1D1C24"/>
                </a:solidFill>
                <a:latin typeface="HK Grotesk Light Bold"/>
              </a:rPr>
              <a:t>Committees </a:t>
            </a:r>
          </a:p>
          <a:p>
            <a:pPr marL="644384" lvl="1" indent="-322192">
              <a:lnSpc>
                <a:spcPts val="4476"/>
              </a:lnSpc>
              <a:buFont typeface="Arial"/>
              <a:buChar char="•"/>
            </a:pPr>
            <a:r>
              <a:rPr lang="en-US" sz="3200" spc="0" dirty="0">
                <a:solidFill>
                  <a:srgbClr val="1D1C24"/>
                </a:solidFill>
                <a:latin typeface="HK Grotesk Light Bold"/>
              </a:rPr>
              <a:t>Royal Prerogative</a:t>
            </a:r>
          </a:p>
          <a:p>
            <a:pPr marL="644384" lvl="1" indent="-322192">
              <a:lnSpc>
                <a:spcPts val="4476"/>
              </a:lnSpc>
              <a:buFont typeface="Arial"/>
              <a:buChar char="•"/>
            </a:pPr>
            <a:r>
              <a:rPr lang="en-US" sz="3200" spc="0" dirty="0">
                <a:solidFill>
                  <a:srgbClr val="1D1C24"/>
                </a:solidFill>
                <a:latin typeface="HK Grotesk Light Bold"/>
              </a:rPr>
              <a:t>Judicial Review </a:t>
            </a:r>
          </a:p>
          <a:p>
            <a:pPr marL="644384" lvl="1" indent="-322192">
              <a:lnSpc>
                <a:spcPts val="4476"/>
              </a:lnSpc>
              <a:buFont typeface="Arial"/>
              <a:buChar char="•"/>
            </a:pPr>
            <a:r>
              <a:rPr lang="en-US" sz="3200" spc="0" dirty="0">
                <a:solidFill>
                  <a:srgbClr val="1D1C24"/>
                </a:solidFill>
                <a:latin typeface="HK Grotesk Light Bold"/>
              </a:rPr>
              <a:t>The Attorney General </a:t>
            </a:r>
          </a:p>
          <a:p>
            <a:pPr marL="644384" lvl="1" indent="-322192">
              <a:lnSpc>
                <a:spcPts val="4476"/>
              </a:lnSpc>
              <a:buFont typeface="Arial"/>
              <a:buChar char="•"/>
            </a:pPr>
            <a:r>
              <a:rPr lang="en-US" sz="3200" spc="0" dirty="0">
                <a:solidFill>
                  <a:srgbClr val="1D1C24"/>
                </a:solidFill>
                <a:latin typeface="HK Grotesk Light Bold"/>
              </a:rPr>
              <a:t>The Advocate General </a:t>
            </a:r>
          </a:p>
          <a:p>
            <a:pPr marL="644384" lvl="1" indent="-322192">
              <a:lnSpc>
                <a:spcPts val="4476"/>
              </a:lnSpc>
              <a:buFont typeface="Arial"/>
              <a:buChar char="•"/>
            </a:pPr>
            <a:r>
              <a:rPr lang="en-US" sz="3200" spc="0" dirty="0">
                <a:solidFill>
                  <a:srgbClr val="1D1C24"/>
                </a:solidFill>
                <a:latin typeface="HK Grotesk Light Bold"/>
              </a:rPr>
              <a:t>The Press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372" b="8136"/>
          <a:stretch>
            <a:fillRect/>
          </a:stretch>
        </p:blipFill>
        <p:spPr>
          <a:xfrm>
            <a:off x="0" y="467328"/>
            <a:ext cx="7753640" cy="9199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5496" y="9046018"/>
            <a:ext cx="4761906" cy="1240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11320" y="705760"/>
            <a:ext cx="10362633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1D1C24"/>
                </a:solidFill>
                <a:latin typeface="HK Grotesk Medium Bold"/>
              </a:rPr>
              <a:t>Local Government in England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72358" y="862790"/>
            <a:ext cx="357975" cy="438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8559832" y="1938473"/>
            <a:ext cx="4142994" cy="125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4">
                <a:solidFill>
                  <a:srgbClr val="1D1C24"/>
                </a:solidFill>
                <a:latin typeface="HK Grotesk Medium Bold"/>
              </a:rPr>
              <a:t>Two Tier Authorities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59832" y="3821103"/>
            <a:ext cx="4142994" cy="125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4">
                <a:solidFill>
                  <a:srgbClr val="1D1C24"/>
                </a:solidFill>
                <a:latin typeface="HK Grotesk Light"/>
              </a:rPr>
              <a:t>County Councils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59832" y="5677237"/>
            <a:ext cx="4142994" cy="186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4">
                <a:solidFill>
                  <a:srgbClr val="1D1C24"/>
                </a:solidFill>
                <a:latin typeface="HK Grotesk Light"/>
              </a:rPr>
              <a:t>District, Borough, or City Councils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69000" y="8038122"/>
            <a:ext cx="10047273" cy="125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4">
                <a:solidFill>
                  <a:srgbClr val="1D1C24"/>
                </a:solidFill>
                <a:latin typeface="HK Grotesk Medium Bold"/>
              </a:rPr>
              <a:t>Parish, Community, and Town Councils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71826" y="1938473"/>
            <a:ext cx="4142994" cy="125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4">
                <a:solidFill>
                  <a:srgbClr val="1D1C24"/>
                </a:solidFill>
                <a:latin typeface="HK Grotesk Medium Bold"/>
              </a:rPr>
              <a:t>Single Tier Authorities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71826" y="3821103"/>
            <a:ext cx="4142994" cy="125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4">
                <a:solidFill>
                  <a:srgbClr val="1D1C24"/>
                </a:solidFill>
                <a:latin typeface="HK Grotesk Light"/>
              </a:rPr>
              <a:t>Unitary Authorities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71826" y="5982037"/>
            <a:ext cx="4142994" cy="125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4">
                <a:solidFill>
                  <a:srgbClr val="1D1C24"/>
                </a:solidFill>
                <a:latin typeface="HK Grotesk Light"/>
              </a:rPr>
              <a:t>Combined Authorities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845" r="17964"/>
          <a:stretch>
            <a:fillRect/>
          </a:stretch>
        </p:blipFill>
        <p:spPr>
          <a:xfrm>
            <a:off x="0" y="467328"/>
            <a:ext cx="7753640" cy="9199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5496" y="9046018"/>
            <a:ext cx="4761906" cy="1240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11320" y="705760"/>
            <a:ext cx="10362633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1D1C24"/>
                </a:solidFill>
                <a:latin typeface="HK Grotesk Medium Bold"/>
              </a:rPr>
              <a:t>Local Government in Wales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72358" y="862790"/>
            <a:ext cx="357975" cy="438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8594621" y="1946171"/>
            <a:ext cx="8996030" cy="81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3100" spc="3">
                <a:solidFill>
                  <a:srgbClr val="1D1C24"/>
                </a:solidFill>
                <a:latin typeface="HK Grotesk Light Bold"/>
              </a:rPr>
              <a:t>22 unitary authorities (councils) run by councillors who are elected every 4 years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247127" y="3259772"/>
            <a:ext cx="9691019" cy="4742180"/>
            <a:chOff x="0" y="0"/>
            <a:chExt cx="12921358" cy="6322907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6910994" cy="6380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>
                  <a:solidFill>
                    <a:srgbClr val="1D1C24"/>
                  </a:solidFill>
                  <a:latin typeface="HK Grotesk Light Bold"/>
                </a:rPr>
                <a:t>Blae</a:t>
              </a: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nau Gwent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Bridgend (Pen-y-bont ar Ogwr) 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Caerphilly (Caerffili) 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Cardiff (Caerdydd) 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Carmarthenshire (Sir Gaerfyrddin)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Ceredigion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Conwy 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Denbighshire (Sir Ddinbych)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Flintshire (Sir y Fflint)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Gwynedd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Isle of Anglesey (Ynys Môn)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>
                  <a:solidFill>
                    <a:srgbClr val="1D1C24"/>
                  </a:solidFill>
                  <a:latin typeface="HK Grotesk Light Bold"/>
                </a:rPr>
                <a:t>Merthyr Tydfil (Merthyr Tudful)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910994" y="-57150"/>
              <a:ext cx="6010364" cy="6305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>
                  <a:solidFill>
                    <a:srgbClr val="1D1C24"/>
                  </a:solidFill>
                  <a:latin typeface="HK Grotesk Light Bold"/>
                </a:rPr>
                <a:t>	</a:t>
              </a: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Monmouthshire (Sir Fynwy)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Neath Port Talbot (Castell-nedd Port Talbot) 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Newport (Casnewydd) 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Pembrokeshire (Sir Benfro)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Powys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Rhondda Cynon Taf 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Swansea (Abertawe) 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Torfaen (Tor-faen) 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Vale of Glamorgan (Bro Morgannwg) </a:t>
              </a:r>
            </a:p>
            <a:p>
              <a:pPr marL="496570" lvl="1" indent="-248285">
                <a:lnSpc>
                  <a:spcPts val="2300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Wrexham (Wrecsam) 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660" r="23660"/>
          <a:stretch>
            <a:fillRect/>
          </a:stretch>
        </p:blipFill>
        <p:spPr>
          <a:xfrm>
            <a:off x="0" y="467328"/>
            <a:ext cx="7753640" cy="9199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5496" y="9046018"/>
            <a:ext cx="4761906" cy="1240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11320" y="705760"/>
            <a:ext cx="10362633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1D1C24"/>
                </a:solidFill>
                <a:latin typeface="HK Grotesk Medium Bold"/>
              </a:rPr>
              <a:t>Local Government in Scotland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72358" y="862790"/>
            <a:ext cx="357975" cy="438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8594621" y="1946171"/>
            <a:ext cx="8996030" cy="81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3100" spc="3">
                <a:solidFill>
                  <a:srgbClr val="1D1C24"/>
                </a:solidFill>
                <a:latin typeface="HK Grotesk Light Bold"/>
              </a:rPr>
              <a:t>32 unitary authorities (councils) run by councillors who are elected every 5 years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528805" y="3324129"/>
            <a:ext cx="9127664" cy="6342380"/>
            <a:chOff x="0" y="0"/>
            <a:chExt cx="12170218" cy="8456507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5572529" cy="8513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Inverclyde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Renfrewshire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West Dunbartonshire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East Dunbartonshire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Glasgow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East Renfrewshire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North Lanarkshire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Falkirk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West Lothian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Edinburgh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Midlothian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East Lothian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Clackmannanshire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Fife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Dundee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Angus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098835" y="-57150"/>
              <a:ext cx="6071383" cy="7980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Aberdeenshire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Aberdeen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MorayHighland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Na h-Eileanan Siar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Argyll and Bute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Perth and Kinross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Stirling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North Ayrshire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East Ayrshire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South Ayrshire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Dumfries and Galloway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South Lanarkshire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Scottish Borders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Orkney</a:t>
              </a:r>
            </a:p>
            <a:p>
              <a:pPr marL="496570" lvl="1" indent="-248285">
                <a:lnSpc>
                  <a:spcPts val="3219"/>
                </a:lnSpc>
                <a:buFont typeface="Arial"/>
                <a:buChar char="•"/>
              </a:pPr>
              <a:r>
                <a:rPr lang="en-US" sz="2300" spc="2">
                  <a:solidFill>
                    <a:srgbClr val="1D1C24"/>
                  </a:solidFill>
                  <a:latin typeface="HK Grotesk Light Bold"/>
                </a:rPr>
                <a:t>Shetland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1045</Words>
  <Application>Microsoft Macintosh PowerPoint</Application>
  <PresentationFormat>Custom</PresentationFormat>
  <Paragraphs>259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HK Grotesk Medium Bold</vt:lpstr>
      <vt:lpstr>HK Grotesk Light Bold</vt:lpstr>
      <vt:lpstr>HK Grotesk Bold</vt:lpstr>
      <vt:lpstr>HK Grotesk Light</vt:lpstr>
      <vt:lpstr>HK Grotesk Medium</vt:lpstr>
      <vt:lpstr>HK Grotesk Bold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Politics Masterclass</dc:title>
  <cp:lastModifiedBy>Isobel Kingscott</cp:lastModifiedBy>
  <cp:revision>4</cp:revision>
  <dcterms:created xsi:type="dcterms:W3CDTF">2006-08-16T00:00:00Z</dcterms:created>
  <dcterms:modified xsi:type="dcterms:W3CDTF">2021-07-14T15:08:22Z</dcterms:modified>
  <dc:identifier>DAEfqQZod1s</dc:identifier>
</cp:coreProperties>
</file>