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24"/>
    <p:sldId id="257" r:id="rId28"/>
    <p:sldId id="258" r:id="rId30"/>
    <p:sldId id="259" r:id="rId31"/>
    <p:sldId id="260" r:id="rId32"/>
    <p:sldId id="261" r:id="rId33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  <p:sldId id="317" r:id="rId90"/>
    <p:sldId id="318" r:id="rId91"/>
    <p:sldId id="319" r:id="rId92"/>
    <p:sldId id="320" r:id="rId93"/>
    <p:sldId id="321" r:id="rId94"/>
    <p:sldId id="322" r:id="rId95"/>
    <p:sldId id="323" r:id="rId9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Light" charset="1" panose="00000400000000000000"/>
      <p:regular r:id="rId10"/>
    </p:embeddedFont>
    <p:embeddedFont>
      <p:font typeface="HK Grotesk Light Bold" charset="1" panose="00000500000000000000"/>
      <p:regular r:id="rId11"/>
    </p:embeddedFont>
    <p:embeddedFont>
      <p:font typeface="HK Grotesk Light Italics" charset="1" panose="00000400000000000000"/>
      <p:regular r:id="rId12"/>
    </p:embeddedFont>
    <p:embeddedFont>
      <p:font typeface="HK Grotesk Light Bold Italics" charset="1" panose="00000500000000000000"/>
      <p:regular r:id="rId13"/>
    </p:embeddedFont>
    <p:embeddedFont>
      <p:font typeface="HK Grotesk Bold" charset="1" panose="00000800000000000000"/>
      <p:regular r:id="rId14"/>
    </p:embeddedFont>
    <p:embeddedFont>
      <p:font typeface="HK Grotesk Bold Italics" charset="1" panose="00000800000000000000"/>
      <p:regular r:id="rId15"/>
    </p:embeddedFont>
    <p:embeddedFont>
      <p:font typeface="HK Grotesk Medium" charset="1" panose="00000600000000000000"/>
      <p:regular r:id="rId16"/>
    </p:embeddedFont>
    <p:embeddedFont>
      <p:font typeface="HK Grotesk Medium Bold" charset="1" panose="00000700000000000000"/>
      <p:regular r:id="rId17"/>
    </p:embeddedFont>
    <p:embeddedFont>
      <p:font typeface="HK Grotesk Medium Italics" charset="1" panose="00000600000000000000"/>
      <p:regular r:id="rId18"/>
    </p:embeddedFont>
    <p:embeddedFont>
      <p:font typeface="HK Grotesk Medium Bold Italics" charset="1" panose="00000700000000000000"/>
      <p:regular r:id="rId19"/>
    </p:embeddedFont>
    <p:embeddedFont>
      <p:font typeface="HK Grotesk Pro Medium" charset="1" panose="00000600000000000000"/>
      <p:regular r:id="rId20"/>
    </p:embeddedFont>
    <p:embeddedFont>
      <p:font typeface="HK Grotesk Pro Medium Bold" charset="1" panose="00000800000000000000"/>
      <p:regular r:id="rId21"/>
    </p:embeddedFont>
    <p:embeddedFont>
      <p:font typeface="HK Grotesk Pro Medium Italics" charset="1" panose="00000600000000000000"/>
      <p:regular r:id="rId22"/>
    </p:embeddedFont>
    <p:embeddedFont>
      <p:font typeface="HK Grotesk Pro Medium Bold Italics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notesMasters/notesMaster1.xml" Type="http://schemas.openxmlformats.org/officeDocument/2006/relationships/notesMaster"/><Relationship Id="rId26" Target="theme/theme2.xml" Type="http://schemas.openxmlformats.org/officeDocument/2006/relationships/theme"/><Relationship Id="rId27" Target="notesSlides/notesSlide1.xml" Type="http://schemas.openxmlformats.org/officeDocument/2006/relationships/notesSlide"/><Relationship Id="rId28" Target="slides/slide2.xml" Type="http://schemas.openxmlformats.org/officeDocument/2006/relationships/slide"/><Relationship Id="rId29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notesSlides/notesSlide3.xml" Type="http://schemas.openxmlformats.org/officeDocument/2006/relationships/notes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42" Target="slides/slide14.xml" Type="http://schemas.openxmlformats.org/officeDocument/2006/relationships/slide"/><Relationship Id="rId43" Target="slides/slide15.xml" Type="http://schemas.openxmlformats.org/officeDocument/2006/relationships/slide"/><Relationship Id="rId44" Target="slides/slide16.xml" Type="http://schemas.openxmlformats.org/officeDocument/2006/relationships/slide"/><Relationship Id="rId45" Target="slides/slide17.xml" Type="http://schemas.openxmlformats.org/officeDocument/2006/relationships/slide"/><Relationship Id="rId46" Target="slides/slide18.xml" Type="http://schemas.openxmlformats.org/officeDocument/2006/relationships/slide"/><Relationship Id="rId47" Target="slides/slide19.xml" Type="http://schemas.openxmlformats.org/officeDocument/2006/relationships/slide"/><Relationship Id="rId48" Target="slides/slide20.xml" Type="http://schemas.openxmlformats.org/officeDocument/2006/relationships/slide"/><Relationship Id="rId49" Target="slides/slide21.xml" Type="http://schemas.openxmlformats.org/officeDocument/2006/relationships/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51" Target="slides/slide23.xml" Type="http://schemas.openxmlformats.org/officeDocument/2006/relationships/slide"/><Relationship Id="rId52" Target="slides/slide24.xml" Type="http://schemas.openxmlformats.org/officeDocument/2006/relationships/slide"/><Relationship Id="rId53" Target="slides/slide25.xml" Type="http://schemas.openxmlformats.org/officeDocument/2006/relationships/slide"/><Relationship Id="rId54" Target="slides/slide26.xml" Type="http://schemas.openxmlformats.org/officeDocument/2006/relationships/slide"/><Relationship Id="rId55" Target="slides/slide27.xml" Type="http://schemas.openxmlformats.org/officeDocument/2006/relationships/slide"/><Relationship Id="rId56" Target="slides/slide28.xml" Type="http://schemas.openxmlformats.org/officeDocument/2006/relationships/slide"/><Relationship Id="rId57" Target="slides/slide29.xml" Type="http://schemas.openxmlformats.org/officeDocument/2006/relationships/slide"/><Relationship Id="rId58" Target="slides/slide30.xml" Type="http://schemas.openxmlformats.org/officeDocument/2006/relationships/slide"/><Relationship Id="rId59" Target="slides/slide31.xml" Type="http://schemas.openxmlformats.org/officeDocument/2006/relationships/slide"/><Relationship Id="rId6" Target="fonts/font6.fntdata" Type="http://schemas.openxmlformats.org/officeDocument/2006/relationships/font"/><Relationship Id="rId60" Target="slides/slide32.xml" Type="http://schemas.openxmlformats.org/officeDocument/2006/relationships/slide"/><Relationship Id="rId61" Target="slides/slide33.xml" Type="http://schemas.openxmlformats.org/officeDocument/2006/relationships/slide"/><Relationship Id="rId62" Target="slides/slide34.xml" Type="http://schemas.openxmlformats.org/officeDocument/2006/relationships/slide"/><Relationship Id="rId63" Target="slides/slide35.xml" Type="http://schemas.openxmlformats.org/officeDocument/2006/relationships/slide"/><Relationship Id="rId64" Target="slides/slide36.xml" Type="http://schemas.openxmlformats.org/officeDocument/2006/relationships/slide"/><Relationship Id="rId65" Target="slides/slide37.xml" Type="http://schemas.openxmlformats.org/officeDocument/2006/relationships/slide"/><Relationship Id="rId66" Target="slides/slide38.xml" Type="http://schemas.openxmlformats.org/officeDocument/2006/relationships/slide"/><Relationship Id="rId67" Target="slides/slide39.xml" Type="http://schemas.openxmlformats.org/officeDocument/2006/relationships/slide"/><Relationship Id="rId68" Target="slides/slide40.xml" Type="http://schemas.openxmlformats.org/officeDocument/2006/relationships/slide"/><Relationship Id="rId69" Target="slides/slide41.xml" Type="http://schemas.openxmlformats.org/officeDocument/2006/relationships/slide"/><Relationship Id="rId7" Target="fonts/font7.fntdata" Type="http://schemas.openxmlformats.org/officeDocument/2006/relationships/font"/><Relationship Id="rId70" Target="slides/slide42.xml" Type="http://schemas.openxmlformats.org/officeDocument/2006/relationships/slide"/><Relationship Id="rId71" Target="slides/slide43.xml" Type="http://schemas.openxmlformats.org/officeDocument/2006/relationships/slide"/><Relationship Id="rId72" Target="slides/slide44.xml" Type="http://schemas.openxmlformats.org/officeDocument/2006/relationships/slide"/><Relationship Id="rId73" Target="slides/slide45.xml" Type="http://schemas.openxmlformats.org/officeDocument/2006/relationships/slide"/><Relationship Id="rId74" Target="slides/slide46.xml" Type="http://schemas.openxmlformats.org/officeDocument/2006/relationships/slide"/><Relationship Id="rId75" Target="slides/slide47.xml" Type="http://schemas.openxmlformats.org/officeDocument/2006/relationships/slide"/><Relationship Id="rId76" Target="slides/slide48.xml" Type="http://schemas.openxmlformats.org/officeDocument/2006/relationships/slide"/><Relationship Id="rId77" Target="slides/slide49.xml" Type="http://schemas.openxmlformats.org/officeDocument/2006/relationships/slide"/><Relationship Id="rId78" Target="slides/slide50.xml" Type="http://schemas.openxmlformats.org/officeDocument/2006/relationships/slide"/><Relationship Id="rId79" Target="slides/slide51.xml" Type="http://schemas.openxmlformats.org/officeDocument/2006/relationships/slide"/><Relationship Id="rId8" Target="fonts/font8.fntdata" Type="http://schemas.openxmlformats.org/officeDocument/2006/relationships/font"/><Relationship Id="rId80" Target="slides/slide52.xml" Type="http://schemas.openxmlformats.org/officeDocument/2006/relationships/slide"/><Relationship Id="rId81" Target="slides/slide53.xml" Type="http://schemas.openxmlformats.org/officeDocument/2006/relationships/slide"/><Relationship Id="rId82" Target="slides/slide54.xml" Type="http://schemas.openxmlformats.org/officeDocument/2006/relationships/slide"/><Relationship Id="rId83" Target="slides/slide55.xml" Type="http://schemas.openxmlformats.org/officeDocument/2006/relationships/slide"/><Relationship Id="rId84" Target="slides/slide56.xml" Type="http://schemas.openxmlformats.org/officeDocument/2006/relationships/slide"/><Relationship Id="rId85" Target="slides/slide57.xml" Type="http://schemas.openxmlformats.org/officeDocument/2006/relationships/slide"/><Relationship Id="rId86" Target="slides/slide58.xml" Type="http://schemas.openxmlformats.org/officeDocument/2006/relationships/slide"/><Relationship Id="rId87" Target="slides/slide59.xml" Type="http://schemas.openxmlformats.org/officeDocument/2006/relationships/slide"/><Relationship Id="rId88" Target="slides/slide60.xml" Type="http://schemas.openxmlformats.org/officeDocument/2006/relationships/slide"/><Relationship Id="rId89" Target="slides/slide61.xml" Type="http://schemas.openxmlformats.org/officeDocument/2006/relationships/slide"/><Relationship Id="rId9" Target="fonts/font9.fntdata" Type="http://schemas.openxmlformats.org/officeDocument/2006/relationships/font"/><Relationship Id="rId90" Target="slides/slide62.xml" Type="http://schemas.openxmlformats.org/officeDocument/2006/relationships/slide"/><Relationship Id="rId91" Target="slides/slide63.xml" Type="http://schemas.openxmlformats.org/officeDocument/2006/relationships/slide"/><Relationship Id="rId92" Target="slides/slide64.xml" Type="http://schemas.openxmlformats.org/officeDocument/2006/relationships/slide"/><Relationship Id="rId93" Target="slides/slide65.xml" Type="http://schemas.openxmlformats.org/officeDocument/2006/relationships/slide"/><Relationship Id="rId94" Target="slides/slide66.xml" Type="http://schemas.openxmlformats.org/officeDocument/2006/relationships/slide"/><Relationship Id="rId95" Target="slides/slide67.xml" Type="http://schemas.openxmlformats.org/officeDocument/2006/relationships/slide"/><Relationship Id="rId96" Target="slides/slide6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Min Title Page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Contents Page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Slide with Content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/Relationships>
</file>

<file path=ppt/slides/_rels/slide6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86728" y="3917096"/>
            <a:ext cx="16101272" cy="5314220"/>
            <a:chOff x="0" y="0"/>
            <a:chExt cx="21468362" cy="708562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3"/>
            <a:srcRect l="0" t="11408" r="0" b="11408"/>
            <a:stretch>
              <a:fillRect/>
            </a:stretch>
          </p:blipFill>
          <p:spPr>
            <a:xfrm>
              <a:off x="7697987" y="0"/>
              <a:ext cx="13770375" cy="708562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/>
            <a:srcRect l="17589" t="0" r="17589" b="0"/>
            <a:stretch>
              <a:fillRect/>
            </a:stretch>
          </p:blipFill>
          <p:spPr>
            <a:xfrm>
              <a:off x="0" y="0"/>
              <a:ext cx="6885187" cy="7085627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47484" b="0"/>
          <a:stretch>
            <a:fillRect/>
          </a:stretch>
        </p:blipFill>
        <p:spPr>
          <a:xfrm flipH="false" flipV="false" rot="0">
            <a:off x="15787246" y="9046018"/>
            <a:ext cx="2500754" cy="124098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186728" y="999719"/>
            <a:ext cx="11339365" cy="2126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99"/>
              </a:lnSpc>
            </a:pPr>
            <a:r>
              <a:rPr lang="en-US" sz="8199">
                <a:solidFill>
                  <a:srgbClr val="1D1C24"/>
                </a:solidFill>
                <a:latin typeface="HK Grotesk Bold Bold"/>
              </a:rPr>
              <a:t>Know Your Rights - Module IIII: Schedule 7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8975" y="1800938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1581678" y="6346314"/>
            <a:ext cx="5481072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40"/>
              </a:lnSpc>
            </a:pPr>
            <a:r>
              <a:rPr lang="en-US" sz="2200">
                <a:solidFill>
                  <a:srgbClr val="1D1C24"/>
                </a:solidFill>
                <a:latin typeface="HK Grotesk Light Bold"/>
              </a:rPr>
              <a:t>MEND KNOW YOUR RIGHTS  2021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671154" y="2827183"/>
            <a:ext cx="466367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5271FF"/>
                </a:solidFill>
                <a:latin typeface="HK Grotesk Pro Medium"/>
              </a:rPr>
              <a:t>INTERROGATE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41534" y="2827183"/>
            <a:ext cx="255031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C2CB"/>
                </a:solidFill>
                <a:latin typeface="HK Grotesk Pro Medium"/>
              </a:rPr>
              <a:t>SEARCH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671154" y="2827183"/>
            <a:ext cx="466367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5271FF"/>
                </a:solidFill>
                <a:latin typeface="HK Grotesk Pro Medium"/>
              </a:rPr>
              <a:t>INTERROGATE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11536" y="2827183"/>
            <a:ext cx="2347764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4AAD"/>
                </a:solidFill>
                <a:latin typeface="HK Grotesk Pro Medium"/>
              </a:rPr>
              <a:t>DETAIN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41534" y="2827183"/>
            <a:ext cx="255031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C2CB"/>
                </a:solidFill>
                <a:latin typeface="HK Grotesk Pro Medium"/>
              </a:rPr>
              <a:t>SEARCH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671154" y="2827183"/>
            <a:ext cx="466367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5271FF"/>
                </a:solidFill>
                <a:latin typeface="HK Grotesk Pro Medium"/>
              </a:rPr>
              <a:t>INTERROGATE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11536" y="2827183"/>
            <a:ext cx="2347764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4AAD"/>
                </a:solidFill>
                <a:latin typeface="HK Grotesk Pro Medium"/>
              </a:rPr>
              <a:t>DETAIN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41534" y="2827183"/>
            <a:ext cx="255031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C2CB"/>
                </a:solidFill>
                <a:latin typeface="HK Grotesk Pro Medium"/>
              </a:rPr>
              <a:t>SEARCH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85080" y="4113901"/>
            <a:ext cx="574030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05861" y="5693785"/>
            <a:ext cx="3076277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AIRPORTS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671154" y="2827183"/>
            <a:ext cx="466367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5271FF"/>
                </a:solidFill>
                <a:latin typeface="HK Grotesk Pro Medium"/>
              </a:rPr>
              <a:t>INTERROGATE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11536" y="2827183"/>
            <a:ext cx="2347764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4AAD"/>
                </a:solidFill>
                <a:latin typeface="HK Grotesk Pro Medium"/>
              </a:rPr>
              <a:t>DETAIN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41534" y="2827183"/>
            <a:ext cx="255031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C2CB"/>
                </a:solidFill>
                <a:latin typeface="HK Grotesk Pro Medium"/>
              </a:rPr>
              <a:t>SEARCH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85080" y="4113901"/>
            <a:ext cx="574030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05861" y="5693785"/>
            <a:ext cx="3076277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AIRPORTS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85217" y="5693785"/>
            <a:ext cx="325263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SEAPORTS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671154" y="2827183"/>
            <a:ext cx="466367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5271FF"/>
                </a:solidFill>
                <a:latin typeface="HK Grotesk Pro Medium"/>
              </a:rPr>
              <a:t>INTERROGATE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11536" y="2827183"/>
            <a:ext cx="2347764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4AAD"/>
                </a:solidFill>
                <a:latin typeface="HK Grotesk Pro Medium"/>
              </a:rPr>
              <a:t>DETAIN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41534" y="2827183"/>
            <a:ext cx="255031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C2CB"/>
                </a:solidFill>
                <a:latin typeface="HK Grotesk Pro Medium"/>
              </a:rPr>
              <a:t>SEARCH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85080" y="4113901"/>
            <a:ext cx="574030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05861" y="5693785"/>
            <a:ext cx="3076277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AIRPORTS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85217" y="5693785"/>
            <a:ext cx="325263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SEAPORTS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29785" y="7054119"/>
            <a:ext cx="482843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LAND BORDERS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2241629" y="6988079"/>
            <a:ext cx="5339815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INTERNATIONAL TRAIN PORTS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671154" y="2827183"/>
            <a:ext cx="4663678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5271FF"/>
                </a:solidFill>
                <a:latin typeface="HK Grotesk Pro Medium"/>
              </a:rPr>
              <a:t>INTERROGATE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911536" y="2827183"/>
            <a:ext cx="2347764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4AAD"/>
                </a:solidFill>
                <a:latin typeface="HK Grotesk Pro Medium"/>
              </a:rPr>
              <a:t>DETAIN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41534" y="2827183"/>
            <a:ext cx="255031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C2CB"/>
                </a:solidFill>
                <a:latin typeface="HK Grotesk Pro Medium"/>
              </a:rPr>
              <a:t>SEARCH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85080" y="4113901"/>
            <a:ext cx="574030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05861" y="5693785"/>
            <a:ext cx="3076277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AIRPORTS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85217" y="5693785"/>
            <a:ext cx="325263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SEAPORTS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29785" y="7054119"/>
            <a:ext cx="482843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LAND BORDERS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8277968"/>
            <a:chOff x="0" y="0"/>
            <a:chExt cx="17243834" cy="110372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2598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also gives police and immigration officials the power to take your 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782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83009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8277968"/>
            <a:chOff x="0" y="0"/>
            <a:chExt cx="17243834" cy="110372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2598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also gives police and immigration officials the power to take your 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782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83009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8487" y="359436"/>
            <a:ext cx="2531711" cy="324059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9282374" y="3099329"/>
            <a:ext cx="457944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FINGERPRINTS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8277968"/>
            <a:chOff x="0" y="0"/>
            <a:chExt cx="17243834" cy="110372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2598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also gives police and immigration officials the power to take your 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782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83009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8487" y="359436"/>
            <a:ext cx="2531711" cy="32405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1590" y="4147015"/>
            <a:ext cx="2945506" cy="257731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63077" y="4352661"/>
            <a:ext cx="2618036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PHOTOS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82374" y="3099329"/>
            <a:ext cx="457944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FINGERPRINTS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8277968"/>
            <a:chOff x="0" y="0"/>
            <a:chExt cx="17243834" cy="110372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2598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also gives police and immigration officials the power to take your 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782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83009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8487" y="359436"/>
            <a:ext cx="2531711" cy="32405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1590" y="4147015"/>
            <a:ext cx="2945506" cy="257731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94120" y="6951959"/>
            <a:ext cx="3364480" cy="3335041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263077" y="4352661"/>
            <a:ext cx="2618036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PHOTOS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6192" y="5559025"/>
            <a:ext cx="1351806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DNA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82374" y="3099329"/>
            <a:ext cx="457944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FINGERPRINTS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36376" t="0" r="7069" b="0"/>
          <a:stretch>
            <a:fillRect/>
          </a:stretch>
        </p:blipFill>
        <p:spPr>
          <a:xfrm flipH="false" flipV="false" rot="0">
            <a:off x="10531046" y="0"/>
            <a:ext cx="7756954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46440" b="0"/>
          <a:stretch>
            <a:fillRect/>
          </a:stretch>
        </p:blipFill>
        <p:spPr>
          <a:xfrm flipH="false" flipV="false" rot="0">
            <a:off x="15737550" y="9046018"/>
            <a:ext cx="2550450" cy="124098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399090" y="1934990"/>
            <a:ext cx="9131956" cy="2283171"/>
            <a:chOff x="0" y="0"/>
            <a:chExt cx="12175941" cy="30442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12175941" cy="1179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419"/>
                </a:lnSpc>
              </a:pPr>
              <a:r>
                <a:rPr lang="en-US" sz="5300">
                  <a:solidFill>
                    <a:srgbClr val="1D1C24"/>
                  </a:solidFill>
                  <a:latin typeface="HK Grotesk Bold Bold"/>
                </a:rPr>
                <a:t>Overview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69427"/>
              <a:ext cx="12175941" cy="1574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79"/>
                </a:lnSpc>
              </a:pPr>
              <a:r>
                <a:rPr lang="en-US" sz="3900">
                  <a:solidFill>
                    <a:srgbClr val="1D1C24"/>
                  </a:solidFill>
                  <a:latin typeface="HK Grotesk Medium Bold"/>
                </a:rPr>
                <a:t>01. What is Schedule 7?</a:t>
              </a:r>
            </a:p>
            <a:p>
              <a:pPr>
                <a:lnSpc>
                  <a:spcPts val="4680"/>
                </a:lnSpc>
              </a:pP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657350"/>
            <a:ext cx="12932876" cy="7649318"/>
            <a:chOff x="0" y="0"/>
            <a:chExt cx="17243834" cy="101990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921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How Does Schedule 7 Function?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00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4627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851013" y="1751611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02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657350"/>
            <a:ext cx="12932876" cy="7649318"/>
            <a:chOff x="0" y="0"/>
            <a:chExt cx="17243834" cy="101990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921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How Does Schedule 7 Function?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00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4627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5920322" y="3204104"/>
            <a:ext cx="11675022" cy="505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9"/>
              </a:lnSpc>
              <a:spcBef>
                <a:spcPct val="0"/>
              </a:spcBef>
            </a:pPr>
            <a:r>
              <a:rPr lang="en-US" sz="4699" u="none">
                <a:solidFill>
                  <a:srgbClr val="1D1C24"/>
                </a:solidFill>
                <a:latin typeface="HK Grotesk Light Bold"/>
              </a:rPr>
              <a:t>“Schedule 7 is a national security port and border power. It enables an examining officer to </a:t>
            </a:r>
            <a:r>
              <a:rPr lang="en-US" sz="4699" u="none">
                <a:solidFill>
                  <a:srgbClr val="03989E"/>
                </a:solidFill>
                <a:latin typeface="HK Grotesk Light Bold"/>
              </a:rPr>
              <a:t>STOP, SEARCH, QUESTION &amp; DETAIN</a:t>
            </a:r>
            <a:r>
              <a:rPr lang="en-US" sz="4699" u="none">
                <a:solidFill>
                  <a:srgbClr val="38B6FF"/>
                </a:solidFill>
                <a:latin typeface="HK Grotesk Light Bold"/>
              </a:rPr>
              <a:t> </a:t>
            </a:r>
            <a:r>
              <a:rPr lang="en-US" sz="4699" u="none">
                <a:solidFill>
                  <a:srgbClr val="2E2D2D"/>
                </a:solidFill>
                <a:latin typeface="HK Grotesk Light Bold"/>
              </a:rPr>
              <a:t>a</a:t>
            </a:r>
            <a:r>
              <a:rPr lang="en-US" sz="4699" u="none">
                <a:solidFill>
                  <a:srgbClr val="38B6FF"/>
                </a:solidFill>
                <a:latin typeface="HK Grotesk Light Bold"/>
              </a:rPr>
              <a:t> </a:t>
            </a:r>
            <a:r>
              <a:rPr lang="en-US" sz="4699" u="none">
                <a:solidFill>
                  <a:srgbClr val="1D1C24"/>
                </a:solidFill>
                <a:latin typeface="HK Grotesk Light Bold"/>
              </a:rPr>
              <a:t>person travelling through a port/airport or the border area.”</a:t>
            </a:r>
          </a:p>
          <a:p>
            <a:pPr algn="l" marL="0" indent="0" lvl="0">
              <a:lnSpc>
                <a:spcPts val="299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2999"/>
              </a:lnSpc>
              <a:spcBef>
                <a:spcPct val="0"/>
              </a:spcBef>
            </a:pPr>
            <a:r>
              <a:rPr lang="en-US" sz="2499" u="none">
                <a:solidFill>
                  <a:srgbClr val="1D1C24"/>
                </a:solidFill>
                <a:latin typeface="HK Grotesk Light Bold"/>
              </a:rPr>
              <a:t>2020. Assets.Publishing.Service.Gov.Uk. Accessed March 23. </a:t>
            </a:r>
          </a:p>
          <a:p>
            <a:pPr algn="ctr" marL="0" indent="0" lvl="0">
              <a:lnSpc>
                <a:spcPts val="299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2999"/>
              </a:lnSpc>
              <a:spcBef>
                <a:spcPct val="0"/>
              </a:spcBef>
            </a:pPr>
            <a:r>
              <a:rPr lang="en-US" sz="2499" u="none">
                <a:solidFill>
                  <a:srgbClr val="1D1C24"/>
                </a:solidFill>
                <a:latin typeface="HK Grotesk Light Bold"/>
              </a:rPr>
              <a:t>ttps://assets.publishing.service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9917" y="2708378"/>
            <a:ext cx="3646596" cy="4870245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4851013" y="1751611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02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086024" y="529464"/>
            <a:ext cx="13474122" cy="75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71673" y="226788"/>
            <a:ext cx="4944653" cy="51435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608854" y="658220"/>
            <a:ext cx="588773" cy="4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1530032" y="7057538"/>
            <a:ext cx="4516661" cy="229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3"/>
              </a:lnSpc>
            </a:pPr>
            <a:r>
              <a:rPr lang="en-US" sz="1502">
                <a:solidFill>
                  <a:srgbClr val="1D1C24"/>
                </a:solidFill>
                <a:latin typeface="HK Grotesk Light"/>
              </a:rPr>
              <a:t>KNOW YOUR RIGHTS - SCHEDU;E 7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086024" y="529464"/>
            <a:ext cx="13474122" cy="75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71673" y="226788"/>
            <a:ext cx="4944653" cy="51435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608854" y="658220"/>
            <a:ext cx="588773" cy="4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1530032" y="7057538"/>
            <a:ext cx="4516661" cy="229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3"/>
              </a:lnSpc>
            </a:pPr>
            <a:r>
              <a:rPr lang="en-US" sz="1502">
                <a:solidFill>
                  <a:srgbClr val="1D1C24"/>
                </a:solidFill>
                <a:latin typeface="HK Grotesk Light"/>
              </a:rPr>
              <a:t>KNOW YOUR RIGHTS - SCHEDU;E 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86382" y="5763049"/>
            <a:ext cx="623679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POLICE CONSTABLE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086024" y="529464"/>
            <a:ext cx="13474122" cy="75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71673" y="226788"/>
            <a:ext cx="4944653" cy="51435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608854" y="658220"/>
            <a:ext cx="588773" cy="4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1530032" y="7057538"/>
            <a:ext cx="4516661" cy="229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3"/>
              </a:lnSpc>
            </a:pPr>
            <a:r>
              <a:rPr lang="en-US" sz="1502">
                <a:solidFill>
                  <a:srgbClr val="1D1C24"/>
                </a:solidFill>
                <a:latin typeface="HK Grotesk Light"/>
              </a:rPr>
              <a:t>KNOW YOUR RIGHTS - SCHEDU;E 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86382" y="5763049"/>
            <a:ext cx="623679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POLICE CONSTABLE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69428" y="7169255"/>
            <a:ext cx="607069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CUSTOMS OFFICER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086024" y="529464"/>
            <a:ext cx="13474122" cy="75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71673" y="226788"/>
            <a:ext cx="4944653" cy="51435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608854" y="658220"/>
            <a:ext cx="588773" cy="485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1530032" y="7057538"/>
            <a:ext cx="4516661" cy="229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3"/>
              </a:lnSpc>
            </a:pPr>
            <a:r>
              <a:rPr lang="en-US" sz="1502">
                <a:solidFill>
                  <a:srgbClr val="1D1C24"/>
                </a:solidFill>
                <a:latin typeface="HK Grotesk Light"/>
              </a:rPr>
              <a:t>KNOW YOUR RIGHTS - SCHEDU;E 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86382" y="5763049"/>
            <a:ext cx="623679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POLICE CONSTABLE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69428" y="7169255"/>
            <a:ext cx="607069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CUSTOMS OFFICER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24481" y="8361680"/>
            <a:ext cx="7360593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IMMIGRATION OFFICER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-255496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657350"/>
            <a:ext cx="12932876" cy="7649318"/>
            <a:chOff x="0" y="0"/>
            <a:chExt cx="17243834" cy="101990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921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00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4627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255496" y="242934"/>
            <a:ext cx="6693359" cy="8587359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592612" y="627356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STOPPED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-255496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657350"/>
            <a:ext cx="12932876" cy="7649318"/>
            <a:chOff x="0" y="0"/>
            <a:chExt cx="17243834" cy="101990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921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00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4627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015572" y="2241560"/>
            <a:ext cx="12118211" cy="644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03124" indent="-451562" lvl="1">
              <a:lnSpc>
                <a:spcPts val="5019"/>
              </a:lnSpc>
              <a:buFont typeface="Arial"/>
              <a:buChar char="•"/>
            </a:pPr>
            <a:r>
              <a:rPr lang="en-US" sz="4183">
                <a:solidFill>
                  <a:srgbClr val="1D1C24"/>
                </a:solidFill>
                <a:latin typeface="HK Grotesk Medium Bold"/>
              </a:rPr>
              <a:t>You are not a suspect. 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255496" y="242934"/>
            <a:ext cx="6693359" cy="8587359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3592612" y="627356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STOPPED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-255496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0895" y="1657350"/>
            <a:ext cx="12932876" cy="7649318"/>
            <a:chOff x="0" y="0"/>
            <a:chExt cx="17243834" cy="101990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921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00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4627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5920322" y="2241560"/>
            <a:ext cx="12118211" cy="441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03124" indent="-451562" lvl="1">
              <a:lnSpc>
                <a:spcPts val="5019"/>
              </a:lnSpc>
              <a:buFont typeface="Arial"/>
              <a:buChar char="•"/>
            </a:pPr>
            <a:r>
              <a:rPr lang="en-US" sz="4183">
                <a:solidFill>
                  <a:srgbClr val="1D1C24"/>
                </a:solidFill>
                <a:latin typeface="HK Grotesk Medium Bold"/>
              </a:rPr>
              <a:t> You are not a suspect.</a:t>
            </a:r>
          </a:p>
          <a:p>
            <a:pPr algn="ctr">
              <a:lnSpc>
                <a:spcPts val="5019"/>
              </a:lnSpc>
            </a:pPr>
          </a:p>
          <a:p>
            <a:pPr algn="ctr" marL="903124" indent="-451562" lvl="1">
              <a:lnSpc>
                <a:spcPts val="5019"/>
              </a:lnSpc>
              <a:buFont typeface="Arial"/>
              <a:buChar char="•"/>
            </a:pPr>
            <a:r>
              <a:rPr lang="en-US" sz="4183">
                <a:solidFill>
                  <a:srgbClr val="1D1C24"/>
                </a:solidFill>
                <a:latin typeface="HK Grotesk Medium Bold"/>
              </a:rPr>
              <a:t>However, what an individual says can be used to incriminate them or others.</a:t>
            </a:r>
          </a:p>
          <a:p>
            <a:pPr algn="ctr">
              <a:lnSpc>
                <a:spcPts val="5019"/>
              </a:lnSpc>
            </a:pPr>
          </a:p>
          <a:p>
            <a:pPr algn="ctr" marL="903124" indent="-451562" lvl="1">
              <a:lnSpc>
                <a:spcPts val="5019"/>
              </a:lnSpc>
              <a:buFont typeface="Arial"/>
              <a:buChar char="•"/>
            </a:pPr>
            <a:r>
              <a:rPr lang="en-US" sz="4183">
                <a:solidFill>
                  <a:srgbClr val="1D1C24"/>
                </a:solidFill>
                <a:latin typeface="HK Grotesk Medium Bold"/>
              </a:rPr>
              <a:t>Officers don't need reasonable cause or suspicion to stop you. 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255496" y="242934"/>
            <a:ext cx="6693359" cy="8587359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3592612" y="627356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STOPPED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316439" y="1357145"/>
            <a:ext cx="11655123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1D1C24"/>
                </a:solidFill>
                <a:latin typeface="HK Grotesk Medium"/>
              </a:rPr>
              <a:t>Schedule 7 Success Rates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77956" y="1588656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525620" y="6992549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SCHEDU;E 7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977840" y="1444326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6376" t="0" r="7069" b="0"/>
          <a:stretch>
            <a:fillRect/>
          </a:stretch>
        </p:blipFill>
        <p:spPr>
          <a:xfrm flipH="false" flipV="false" rot="0">
            <a:off x="10531046" y="0"/>
            <a:ext cx="7756954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46440" b="0"/>
          <a:stretch>
            <a:fillRect/>
          </a:stretch>
        </p:blipFill>
        <p:spPr>
          <a:xfrm flipH="false" flipV="false" rot="0">
            <a:off x="15737550" y="9046018"/>
            <a:ext cx="2550450" cy="124098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399090" y="1934990"/>
            <a:ext cx="9131956" cy="2873721"/>
            <a:chOff x="0" y="0"/>
            <a:chExt cx="12175941" cy="38316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12175941" cy="1179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419"/>
                </a:lnSpc>
              </a:pPr>
              <a:r>
                <a:rPr lang="en-US" sz="5300">
                  <a:solidFill>
                    <a:srgbClr val="1D1C24"/>
                  </a:solidFill>
                  <a:latin typeface="HK Grotesk Bold Bold"/>
                </a:rPr>
                <a:t>Overview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69427"/>
              <a:ext cx="12175941" cy="2362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79"/>
                </a:lnSpc>
              </a:pPr>
              <a:r>
                <a:rPr lang="en-US" sz="3900">
                  <a:solidFill>
                    <a:srgbClr val="1D1C24"/>
                  </a:solidFill>
                  <a:latin typeface="HK Grotesk Medium Bold"/>
                </a:rPr>
                <a:t>01. What is Schedule 7?</a:t>
              </a:r>
            </a:p>
            <a:p>
              <a:pPr>
                <a:lnSpc>
                  <a:spcPts val="4679"/>
                </a:lnSpc>
              </a:pPr>
            </a:p>
            <a:p>
              <a:pPr>
                <a:lnSpc>
                  <a:spcPts val="4680"/>
                </a:lnSpc>
              </a:pPr>
              <a:r>
                <a:rPr lang="en-US" sz="3899">
                  <a:solidFill>
                    <a:srgbClr val="1D1C24"/>
                  </a:solidFill>
                  <a:latin typeface="HK Grotesk Medium Bold"/>
                </a:rPr>
                <a:t>02. What is the Procedure?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316439" y="1357145"/>
            <a:ext cx="11655123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1D1C24"/>
                </a:solidFill>
                <a:latin typeface="HK Grotesk Medium"/>
              </a:rPr>
              <a:t>Schedule 7 Success Rates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77956" y="1588656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525620" y="6992549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SCHEDU;E 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91993" y="4186449"/>
            <a:ext cx="7904014" cy="326220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757832" y="32898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567332" y="3099329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306489" y="2828925"/>
            <a:ext cx="11675022" cy="642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14729" indent="-507364" lvl="1">
              <a:lnSpc>
                <a:spcPts val="5639"/>
              </a:lnSpc>
              <a:buFont typeface="Arial"/>
              <a:buChar char="•"/>
            </a:pPr>
            <a:r>
              <a:rPr lang="en-US" sz="4699">
                <a:solidFill>
                  <a:srgbClr val="1D1C24"/>
                </a:solidFill>
                <a:latin typeface="HK Grotesk Light Bold"/>
              </a:rPr>
              <a:t>The way that data is recorded regarding Schedule 7 makes it difficult to accurately assess how many people have been affected. </a:t>
            </a:r>
          </a:p>
          <a:p>
            <a:pPr algn="ctr">
              <a:lnSpc>
                <a:spcPts val="5639"/>
              </a:lnSpc>
            </a:pPr>
          </a:p>
          <a:p>
            <a:pPr algn="ctr" marL="1014729" indent="-507364" lvl="1">
              <a:lnSpc>
                <a:spcPts val="5639"/>
              </a:lnSpc>
              <a:buFont typeface="Arial"/>
              <a:buChar char="•"/>
            </a:pPr>
            <a:r>
              <a:rPr lang="en-US" sz="4699">
                <a:solidFill>
                  <a:srgbClr val="1D1C24"/>
                </a:solidFill>
                <a:latin typeface="HK Grotesk Light Bold"/>
              </a:rPr>
              <a:t>CAGE found that, of the 419,000 people stopped under Schedule 7 since 2009, only 30 were convicted</a:t>
            </a:r>
          </a:p>
          <a:p>
            <a:pPr algn="ctr">
              <a:lnSpc>
                <a:spcPts val="563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977840" y="1444326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02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4297515"/>
            <a:ext cx="11102776" cy="182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 Bold"/>
              </a:rPr>
              <a:t>What is the Process of a Schedule 7 Stop?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3442" y="1753196"/>
            <a:ext cx="5941115" cy="594111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05801" y="4528360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03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1060295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Screening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28728" y="2520824"/>
            <a:ext cx="5661122" cy="566112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592612" y="1060295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Screening</a:t>
            </a: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78058" y="3256915"/>
            <a:ext cx="7439697" cy="366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HK Grotesk Pro Medium"/>
              </a:rPr>
              <a:t>This involves simple questions regarding your identity and the reason for travelling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627356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Examination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627356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Examination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80108" y="2506848"/>
            <a:ext cx="9179192" cy="613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6"/>
              </a:lnSpc>
            </a:pPr>
            <a:r>
              <a:rPr lang="en-US" sz="3847">
                <a:solidFill>
                  <a:srgbClr val="000000"/>
                </a:solidFill>
                <a:latin typeface="HK Grotesk Pro Medium"/>
              </a:rPr>
              <a:t>•This can take up to an hour</a:t>
            </a:r>
          </a:p>
          <a:p>
            <a:pPr algn="ctr">
              <a:lnSpc>
                <a:spcPts val="5386"/>
              </a:lnSpc>
            </a:pPr>
          </a:p>
          <a:p>
            <a:pPr algn="ctr">
              <a:lnSpc>
                <a:spcPts val="5386"/>
              </a:lnSpc>
            </a:pPr>
            <a:r>
              <a:rPr lang="en-US" sz="887">
                <a:solidFill>
                  <a:srgbClr val="000000"/>
                </a:solidFill>
                <a:latin typeface="Arimo"/>
              </a:rPr>
              <a:t>•You may undergo this process</a:t>
            </a:r>
          </a:p>
          <a:p>
            <a:pPr algn="ctr">
              <a:lnSpc>
                <a:spcPts val="5386"/>
              </a:lnSpc>
            </a:pPr>
            <a:r>
              <a:rPr lang="en-US" sz="887">
                <a:solidFill>
                  <a:srgbClr val="000000"/>
                </a:solidFill>
                <a:latin typeface="Arimo"/>
              </a:rPr>
              <a:t> following screening</a:t>
            </a:r>
          </a:p>
          <a:p>
            <a:pPr algn="ctr">
              <a:lnSpc>
                <a:spcPts val="5386"/>
              </a:lnSpc>
            </a:pPr>
          </a:p>
          <a:p>
            <a:pPr algn="ctr">
              <a:lnSpc>
                <a:spcPts val="5386"/>
              </a:lnSpc>
            </a:pPr>
            <a:r>
              <a:rPr lang="en-US" sz="887">
                <a:solidFill>
                  <a:srgbClr val="000000"/>
                </a:solidFill>
                <a:latin typeface="Arimo"/>
              </a:rPr>
              <a:t>•You must be informed that you are being examined and be given an information leaflet</a:t>
            </a:r>
          </a:p>
          <a:p>
            <a:pPr algn="ctr">
              <a:lnSpc>
                <a:spcPts val="5386"/>
              </a:lnSpc>
              <a:spcBef>
                <a:spcPct val="0"/>
              </a:spcBef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64572" y="2419706"/>
            <a:ext cx="3847358" cy="544758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627356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Detention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627356"/>
            <a:ext cx="11102776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Detention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80108" y="1906000"/>
            <a:ext cx="9179192" cy="6814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6"/>
              </a:lnSpc>
            </a:pPr>
            <a:r>
              <a:rPr lang="en-US" sz="3847">
                <a:solidFill>
                  <a:srgbClr val="000000"/>
                </a:solidFill>
                <a:latin typeface="HK Grotesk Pro Medium"/>
              </a:rPr>
              <a:t>•If they need to question you for longer than an hour, they will extend to the third phase of detention</a:t>
            </a:r>
          </a:p>
          <a:p>
            <a:pPr algn="ctr">
              <a:lnSpc>
                <a:spcPts val="5386"/>
              </a:lnSpc>
            </a:pPr>
          </a:p>
          <a:p>
            <a:pPr algn="ctr">
              <a:lnSpc>
                <a:spcPts val="5386"/>
              </a:lnSpc>
            </a:pPr>
            <a:r>
              <a:rPr lang="en-US" sz="887">
                <a:solidFill>
                  <a:srgbClr val="000000"/>
                </a:solidFill>
                <a:latin typeface="Arimo"/>
              </a:rPr>
              <a:t>•They must give you a </a:t>
            </a:r>
            <a:r>
              <a:rPr lang="en-US" sz="887">
                <a:solidFill>
                  <a:srgbClr val="000000"/>
                </a:solidFill>
                <a:latin typeface="Arimo Bold"/>
              </a:rPr>
              <a:t>‘Notice of Detention’. </a:t>
            </a:r>
          </a:p>
          <a:p>
            <a:pPr algn="ctr">
              <a:lnSpc>
                <a:spcPts val="5386"/>
              </a:lnSpc>
            </a:pPr>
            <a:r>
              <a:rPr lang="en-US" sz="887">
                <a:solidFill>
                  <a:srgbClr val="000000"/>
                </a:solidFill>
                <a:latin typeface="Arimo"/>
              </a:rPr>
              <a:t>•</a:t>
            </a:r>
          </a:p>
          <a:p>
            <a:pPr algn="ctr">
              <a:lnSpc>
                <a:spcPts val="5386"/>
              </a:lnSpc>
            </a:pPr>
            <a:r>
              <a:rPr lang="en-US" sz="887">
                <a:solidFill>
                  <a:srgbClr val="000000"/>
                </a:solidFill>
                <a:latin typeface="Arimo"/>
              </a:rPr>
              <a:t>•Total time held, including examination, cannot exceed </a:t>
            </a:r>
            <a:r>
              <a:rPr lang="en-US" sz="887">
                <a:solidFill>
                  <a:srgbClr val="000000"/>
                </a:solidFill>
                <a:latin typeface="Arimo Bold"/>
              </a:rPr>
              <a:t>6 hours</a:t>
            </a:r>
          </a:p>
          <a:p>
            <a:pPr algn="ctr">
              <a:lnSpc>
                <a:spcPts val="5386"/>
              </a:lnSpc>
              <a:spcBef>
                <a:spcPct val="0"/>
              </a:spcBef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15277" y="1753313"/>
            <a:ext cx="4525817" cy="650027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4297515"/>
            <a:ext cx="11102776" cy="182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 Bold"/>
              </a:rPr>
              <a:t>What Can be Taken/Asked of you Under Schedule 7?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52000" y="3086100"/>
            <a:ext cx="5184000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443122" y="4528360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04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15583" y="4659630"/>
            <a:ext cx="16856834" cy="63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1D1C24"/>
                </a:solidFill>
                <a:latin typeface="HK Grotesk Pro Medium"/>
              </a:rPr>
              <a:t>• Right to remain silent?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52799" y="1114945"/>
            <a:ext cx="7382402" cy="763038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6376" t="0" r="7069" b="0"/>
          <a:stretch>
            <a:fillRect/>
          </a:stretch>
        </p:blipFill>
        <p:spPr>
          <a:xfrm flipH="false" flipV="false" rot="0">
            <a:off x="10531046" y="0"/>
            <a:ext cx="7756954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46440" b="0"/>
          <a:stretch>
            <a:fillRect/>
          </a:stretch>
        </p:blipFill>
        <p:spPr>
          <a:xfrm flipH="false" flipV="false" rot="0">
            <a:off x="15737550" y="9046018"/>
            <a:ext cx="2550450" cy="124098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399090" y="1934990"/>
            <a:ext cx="9131956" cy="4054821"/>
            <a:chOff x="0" y="0"/>
            <a:chExt cx="12175941" cy="54064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12175941" cy="1179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419"/>
                </a:lnSpc>
              </a:pPr>
              <a:r>
                <a:rPr lang="en-US" sz="5300">
                  <a:solidFill>
                    <a:srgbClr val="1D1C24"/>
                  </a:solidFill>
                  <a:latin typeface="HK Grotesk Bold Bold"/>
                </a:rPr>
                <a:t>Overview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69427"/>
              <a:ext cx="12175941" cy="393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79"/>
                </a:lnSpc>
              </a:pPr>
              <a:r>
                <a:rPr lang="en-US" sz="3900">
                  <a:solidFill>
                    <a:srgbClr val="1D1C24"/>
                  </a:solidFill>
                  <a:latin typeface="HK Grotesk Medium Bold"/>
                </a:rPr>
                <a:t>01. What is Schedule 7?</a:t>
              </a:r>
            </a:p>
            <a:p>
              <a:pPr>
                <a:lnSpc>
                  <a:spcPts val="4679"/>
                </a:lnSpc>
              </a:pPr>
            </a:p>
            <a:p>
              <a:pPr>
                <a:lnSpc>
                  <a:spcPts val="4679"/>
                </a:lnSpc>
              </a:pPr>
              <a:r>
                <a:rPr lang="en-US" sz="3899">
                  <a:solidFill>
                    <a:srgbClr val="1D1C24"/>
                  </a:solidFill>
                  <a:latin typeface="HK Grotesk Medium Bold"/>
                </a:rPr>
                <a:t>02. What is the Procedure?</a:t>
              </a:r>
            </a:p>
            <a:p>
              <a:pPr>
                <a:lnSpc>
                  <a:spcPts val="4679"/>
                </a:lnSpc>
              </a:pPr>
            </a:p>
            <a:p>
              <a:pPr>
                <a:lnSpc>
                  <a:spcPts val="4680"/>
                </a:lnSpc>
              </a:pPr>
              <a:r>
                <a:rPr lang="en-US" sz="3899">
                  <a:solidFill>
                    <a:srgbClr val="1D1C24"/>
                  </a:solidFill>
                  <a:latin typeface="HK Grotesk Medium Bold"/>
                </a:rPr>
                <a:t>03. What Rights do People Have?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15583" y="4040505"/>
            <a:ext cx="16856834" cy="186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799">
                <a:solidFill>
                  <a:srgbClr val="1D1C24"/>
                </a:solidFill>
                <a:latin typeface="HK Grotesk Pro Medium"/>
              </a:rPr>
              <a:t>• Right to remain silent?</a:t>
            </a:r>
          </a:p>
          <a:p>
            <a:pPr algn="ctr">
              <a:lnSpc>
                <a:spcPts val="4799"/>
              </a:lnSpc>
            </a:pPr>
          </a:p>
          <a:p>
            <a:pPr algn="ctr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1D1C24"/>
                </a:solidFill>
                <a:latin typeface="Arimo"/>
              </a:rPr>
              <a:t>• Document and information.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52799" y="1114945"/>
            <a:ext cx="7382402" cy="763038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15583" y="3430905"/>
            <a:ext cx="16856834" cy="3084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799">
                <a:solidFill>
                  <a:srgbClr val="1D1C24"/>
                </a:solidFill>
                <a:latin typeface="HK Grotesk Pro Medium"/>
              </a:rPr>
              <a:t>• Right to remain silent?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799">
                <a:solidFill>
                  <a:srgbClr val="1D1C24"/>
                </a:solidFill>
                <a:latin typeface="Arimo"/>
              </a:rPr>
              <a:t>• Document and information.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799"/>
              </a:lnSpc>
            </a:pPr>
            <a:r>
              <a:rPr lang="en-US" sz="4800">
                <a:solidFill>
                  <a:srgbClr val="1D1C24"/>
                </a:solidFill>
                <a:latin typeface="HK Grotesk Pro Medium"/>
              </a:rPr>
              <a:t>• DNA, fingerprints and photographs.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52799" y="1114945"/>
            <a:ext cx="7382402" cy="763038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15583" y="2821305"/>
            <a:ext cx="16856834" cy="430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799">
                <a:solidFill>
                  <a:srgbClr val="1D1C24"/>
                </a:solidFill>
                <a:latin typeface="HK Grotesk Pro Medium"/>
              </a:rPr>
              <a:t>• Right to remain silent?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799">
                <a:solidFill>
                  <a:srgbClr val="1D1C24"/>
                </a:solidFill>
                <a:latin typeface="Arimo"/>
              </a:rPr>
              <a:t>• Document and information.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1D1C24"/>
                </a:solidFill>
                <a:latin typeface="HK Grotesk Pro Medium"/>
              </a:rPr>
              <a:t>• DNA, fingerprints and photographs. 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799"/>
              </a:lnSpc>
            </a:pPr>
            <a:r>
              <a:rPr lang="en-US" sz="4800">
                <a:solidFill>
                  <a:srgbClr val="1D1C24"/>
                </a:solidFill>
                <a:latin typeface="HK Grotesk Pro Medium"/>
              </a:rPr>
              <a:t>• Phones, tablets and laptops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52799" y="1114945"/>
            <a:ext cx="7382402" cy="763038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15583" y="2211705"/>
            <a:ext cx="16856834" cy="5522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799">
                <a:solidFill>
                  <a:srgbClr val="1D1C24"/>
                </a:solidFill>
                <a:latin typeface="HK Grotesk Pro Medium"/>
              </a:rPr>
              <a:t>• Right to remain silent?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799">
                <a:solidFill>
                  <a:srgbClr val="1D1C24"/>
                </a:solidFill>
                <a:latin typeface="Arimo"/>
              </a:rPr>
              <a:t>• Document and information.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1D1C24"/>
                </a:solidFill>
                <a:latin typeface="HK Grotesk Pro Medium"/>
              </a:rPr>
              <a:t>• DNA, fingerprints and photographs. 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1D1C24"/>
                </a:solidFill>
                <a:latin typeface="HK Grotesk Pro Medium"/>
              </a:rPr>
              <a:t>• Phones, tablets and laptops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799"/>
              </a:lnSpc>
            </a:pPr>
            <a:r>
              <a:rPr lang="en-US" sz="4800">
                <a:solidFill>
                  <a:srgbClr val="1D1C24"/>
                </a:solidFill>
                <a:latin typeface="HK Grotesk Pro Medium"/>
              </a:rPr>
              <a:t>• Passwords and encryption keys.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52799" y="1114945"/>
            <a:ext cx="7382402" cy="763038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92612" y="3852873"/>
            <a:ext cx="11102776" cy="2714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 Bold"/>
              </a:rPr>
              <a:t>What Cannot be Taken/Asked of you Under Schedule 7?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6937" y="2014322"/>
            <a:ext cx="6674126" cy="667412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443122" y="4528360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05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98774" y="2196548"/>
            <a:ext cx="8090452" cy="80904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90751" y="4882394"/>
            <a:ext cx="15106497" cy="58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01"/>
              </a:lnSpc>
              <a:spcBef>
                <a:spcPct val="0"/>
              </a:spcBef>
            </a:pPr>
            <a:r>
              <a:rPr lang="en-US" sz="4301">
                <a:solidFill>
                  <a:srgbClr val="1D1C24"/>
                </a:solidFill>
                <a:latin typeface="HK Grotesk Pro Medium"/>
              </a:rPr>
              <a:t>• Behaviour of other people.</a:t>
            </a: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98774" y="2196548"/>
            <a:ext cx="8090452" cy="80904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90751" y="4336092"/>
            <a:ext cx="15106497" cy="1681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4301">
                <a:solidFill>
                  <a:srgbClr val="1D1C24"/>
                </a:solidFill>
                <a:latin typeface="HK Grotesk Pro Medium"/>
              </a:rPr>
              <a:t>• Behaviour of other people.</a:t>
            </a:r>
          </a:p>
          <a:p>
            <a:pPr algn="ctr">
              <a:lnSpc>
                <a:spcPts val="4301"/>
              </a:lnSpc>
            </a:pPr>
          </a:p>
          <a:p>
            <a:pPr algn="ctr" marL="0" indent="0" lvl="0">
              <a:lnSpc>
                <a:spcPts val="4301"/>
              </a:lnSpc>
              <a:spcBef>
                <a:spcPct val="0"/>
              </a:spcBef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 MI5.</a:t>
            </a: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98774" y="2196548"/>
            <a:ext cx="8090452" cy="80904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90751" y="3789790"/>
            <a:ext cx="15106497" cy="2774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4301">
                <a:solidFill>
                  <a:srgbClr val="1D1C24"/>
                </a:solidFill>
                <a:latin typeface="HK Grotesk Pro Medium"/>
              </a:rPr>
              <a:t>• Behaviour of other people.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 MI5.</a:t>
            </a:r>
          </a:p>
          <a:p>
            <a:pPr algn="ctr">
              <a:lnSpc>
                <a:spcPts val="4301"/>
              </a:lnSpc>
            </a:pPr>
          </a:p>
          <a:p>
            <a:pPr algn="ctr" marL="0" indent="0" lvl="0">
              <a:lnSpc>
                <a:spcPts val="4301"/>
              </a:lnSpc>
              <a:spcBef>
                <a:spcPct val="0"/>
              </a:spcBef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•Your DNA, fingerprints, and intimate samples </a:t>
            </a: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98774" y="2196548"/>
            <a:ext cx="8090452" cy="80904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90751" y="3243488"/>
            <a:ext cx="15106497" cy="386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4301">
                <a:solidFill>
                  <a:srgbClr val="1D1C24"/>
                </a:solidFill>
                <a:latin typeface="HK Grotesk Pro Medium"/>
              </a:rPr>
              <a:t>• Behaviour of other people.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 MI5.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•Your DNA, fingerprints, and intimate samples </a:t>
            </a:r>
          </a:p>
          <a:p>
            <a:pPr algn="ctr">
              <a:lnSpc>
                <a:spcPts val="4301"/>
              </a:lnSpc>
            </a:pPr>
          </a:p>
          <a:p>
            <a:pPr algn="ctr" marL="0" indent="0" lvl="0">
              <a:lnSpc>
                <a:spcPts val="4301"/>
              </a:lnSpc>
              <a:spcBef>
                <a:spcPct val="0"/>
              </a:spcBef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 Searched by a person of the same gender.</a:t>
            </a: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98774" y="2196548"/>
            <a:ext cx="8090452" cy="80904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90751" y="2424035"/>
            <a:ext cx="15106497" cy="5505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4301">
                <a:solidFill>
                  <a:srgbClr val="1D1C24"/>
                </a:solidFill>
                <a:latin typeface="HK Grotesk Pro Medium"/>
              </a:rPr>
              <a:t>• Behaviour of other people.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 MI5.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•Your DNA, fingerprints, and intimate samples 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 Searched by a person of the same gender.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1075">
                <a:solidFill>
                  <a:srgbClr val="1D1C24"/>
                </a:solidFill>
                <a:latin typeface="Arimo"/>
              </a:rPr>
              <a:t>• Recruited as an informer on members of your community.</a:t>
            </a:r>
          </a:p>
          <a:p>
            <a:pPr algn="ctr" marL="0" indent="0" lvl="0">
              <a:lnSpc>
                <a:spcPts val="4301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834270" y="7825322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6376" t="0" r="7069" b="0"/>
          <a:stretch>
            <a:fillRect/>
          </a:stretch>
        </p:blipFill>
        <p:spPr>
          <a:xfrm flipH="false" flipV="false" rot="0">
            <a:off x="10531046" y="0"/>
            <a:ext cx="7756954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46440" b="12013"/>
          <a:stretch>
            <a:fillRect/>
          </a:stretch>
        </p:blipFill>
        <p:spPr>
          <a:xfrm flipH="false" flipV="false" rot="0">
            <a:off x="15737550" y="9046018"/>
            <a:ext cx="2550450" cy="1091895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412034" y="4297190"/>
            <a:ext cx="9131956" cy="1692621"/>
            <a:chOff x="0" y="0"/>
            <a:chExt cx="12175941" cy="22568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12175941" cy="1179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19"/>
                </a:lnSpc>
              </a:pPr>
              <a:r>
                <a:rPr lang="en-US" sz="5300">
                  <a:solidFill>
                    <a:srgbClr val="1D1C24"/>
                  </a:solidFill>
                  <a:latin typeface="HK Grotesk Bold Bold"/>
                </a:rPr>
                <a:t>Activity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69427"/>
              <a:ext cx="12175941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>
                  <a:solidFill>
                    <a:srgbClr val="1D1C24"/>
                  </a:solidFill>
                  <a:latin typeface="HK Grotesk Light"/>
                </a:rPr>
                <a:t>What do you know about Schedule 7?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Your Right to Representation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Your Right to Representation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194828" y="2631677"/>
            <a:ext cx="10677857" cy="4267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7"/>
              </a:lnSpc>
            </a:pPr>
            <a:r>
              <a:rPr lang="en-US" sz="3447">
                <a:solidFill>
                  <a:srgbClr val="000000"/>
                </a:solidFill>
                <a:latin typeface="HK Grotesk Pro Medium"/>
              </a:rPr>
              <a:t>•As long as you have not been formally detained, you can “request legal advice at your own expense.” </a:t>
            </a:r>
          </a:p>
          <a:p>
            <a:pPr algn="ctr">
              <a:lnSpc>
                <a:spcPts val="4827"/>
              </a:lnSpc>
            </a:pPr>
          </a:p>
          <a:p>
            <a:pPr algn="ctr">
              <a:lnSpc>
                <a:spcPts val="4827"/>
              </a:lnSpc>
            </a:pPr>
            <a:r>
              <a:rPr lang="en-US" sz="795">
                <a:solidFill>
                  <a:srgbClr val="000000"/>
                </a:solidFill>
                <a:latin typeface="Arimo"/>
              </a:rPr>
              <a:t>•You </a:t>
            </a:r>
            <a:r>
              <a:rPr lang="en-US" sz="795">
                <a:solidFill>
                  <a:srgbClr val="000000"/>
                </a:solidFill>
                <a:latin typeface="Arimo Italics"/>
              </a:rPr>
              <a:t>may</a:t>
            </a:r>
            <a:r>
              <a:rPr lang="en-US" sz="795">
                <a:solidFill>
                  <a:srgbClr val="000000"/>
                </a:solidFill>
                <a:latin typeface="Arimo"/>
              </a:rPr>
              <a:t> be able to notify someone of your </a:t>
            </a:r>
            <a:r>
              <a:rPr lang="en-US" sz="795">
                <a:solidFill>
                  <a:srgbClr val="000000"/>
                </a:solidFill>
                <a:latin typeface="Arimo Italics"/>
              </a:rPr>
              <a:t>examination</a:t>
            </a:r>
            <a:r>
              <a:rPr lang="en-US" sz="795">
                <a:solidFill>
                  <a:srgbClr val="000000"/>
                </a:solidFill>
                <a:latin typeface="Arimo"/>
              </a:rPr>
              <a:t>, but if you are subsequently </a:t>
            </a:r>
            <a:r>
              <a:rPr lang="en-US" sz="795">
                <a:solidFill>
                  <a:srgbClr val="000000"/>
                </a:solidFill>
                <a:latin typeface="Arimo Italics"/>
              </a:rPr>
              <a:t>detained</a:t>
            </a:r>
            <a:r>
              <a:rPr lang="en-US" sz="795">
                <a:solidFill>
                  <a:srgbClr val="000000"/>
                </a:solidFill>
                <a:latin typeface="Arimo"/>
              </a:rPr>
              <a:t> you </a:t>
            </a:r>
            <a:r>
              <a:rPr lang="en-US" sz="795">
                <a:solidFill>
                  <a:srgbClr val="000000"/>
                </a:solidFill>
                <a:latin typeface="Arimo Italics"/>
              </a:rPr>
              <a:t>will</a:t>
            </a:r>
            <a:r>
              <a:rPr lang="en-US" sz="795">
                <a:solidFill>
                  <a:srgbClr val="000000"/>
                </a:solidFill>
                <a:latin typeface="Arimo"/>
              </a:rPr>
              <a:t> have the right to have someone notified.</a:t>
            </a:r>
          </a:p>
          <a:p>
            <a:pPr algn="ctr">
              <a:lnSpc>
                <a:spcPts val="4827"/>
              </a:lnSpc>
              <a:spcBef>
                <a:spcPct val="0"/>
              </a:spcBef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8870" y="1986467"/>
            <a:ext cx="5624595" cy="562459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401878"/>
            <a:ext cx="12953492" cy="182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Consequences of Non-Cooperation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401878"/>
            <a:ext cx="12953492" cy="182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Consequences of Non-Cooperation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9436" y="2227199"/>
            <a:ext cx="7183297" cy="805980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805072" y="2580755"/>
            <a:ext cx="10677857" cy="5474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7"/>
              </a:lnSpc>
            </a:pPr>
            <a:r>
              <a:rPr lang="en-US" sz="3447">
                <a:solidFill>
                  <a:srgbClr val="000000"/>
                </a:solidFill>
                <a:latin typeface="HK Grotesk Pro Medium Bold Italics"/>
              </a:rPr>
              <a:t>“An officer has the power to detain you, using reasonable force if necessary. You commit an offence if you willfully fail to comply with a request made by an officer under this legislation. This could result in a prison sentence, a fine or both.” </a:t>
            </a:r>
          </a:p>
          <a:p>
            <a:pPr algn="ctr">
              <a:lnSpc>
                <a:spcPts val="4827"/>
              </a:lnSpc>
            </a:pPr>
          </a:p>
          <a:p>
            <a:pPr algn="ctr">
              <a:lnSpc>
                <a:spcPts val="3567"/>
              </a:lnSpc>
            </a:pPr>
            <a:r>
              <a:rPr lang="en-US" sz="195">
                <a:solidFill>
                  <a:srgbClr val="000000"/>
                </a:solidFill>
                <a:latin typeface="Arimo"/>
              </a:rPr>
              <a:t>2020. </a:t>
            </a:r>
            <a:r>
              <a:rPr lang="en-US" sz="195">
                <a:solidFill>
                  <a:srgbClr val="000000"/>
                </a:solidFill>
                <a:latin typeface="Arimo Italics"/>
              </a:rPr>
              <a:t>Npcc.Police.Uk</a:t>
            </a:r>
            <a:r>
              <a:rPr lang="en-US" sz="195">
                <a:solidFill>
                  <a:srgbClr val="000000"/>
                </a:solidFill>
                <a:latin typeface="Arimo"/>
              </a:rPr>
              <a:t>. Accessed March 23. </a:t>
            </a:r>
            <a:r>
              <a:rPr lang="en-US" sz="195">
                <a:solidFill>
                  <a:srgbClr val="000000"/>
                </a:solidFill>
                <a:latin typeface="Arimo"/>
              </a:rPr>
              <a:t>https://www.npcc.police.uk/Schedule%207/Schedule%207%20Public%20Information%20Leaflet.pdf</a:t>
            </a:r>
            <a:r>
              <a:rPr lang="en-US" sz="195">
                <a:solidFill>
                  <a:srgbClr val="000000"/>
                </a:solidFill>
                <a:latin typeface="Arimo"/>
              </a:rPr>
              <a:t>. </a:t>
            </a:r>
          </a:p>
          <a:p>
            <a:pPr algn="ctr">
              <a:lnSpc>
                <a:spcPts val="3567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814" y="2245453"/>
            <a:ext cx="6774890" cy="75381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2598" y="2083566"/>
            <a:ext cx="9107190" cy="581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Politely cooperate. 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814" y="2245453"/>
            <a:ext cx="6774890" cy="75381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2598" y="2083566"/>
            <a:ext cx="9107190" cy="2384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Politely cooperate.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Arimo"/>
              </a:rPr>
              <a:t>Take the steps of making sure you are aware of your rights. 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814" y="2245453"/>
            <a:ext cx="6774890" cy="75381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2598" y="2083566"/>
            <a:ext cx="9107190" cy="3587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Politely cooperate.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Arimo"/>
              </a:rPr>
              <a:t>Take the steps of making sure you are aware of your rights.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Ask for a pen and paper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814" y="2245453"/>
            <a:ext cx="6774890" cy="75381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2598" y="2083566"/>
            <a:ext cx="9107190" cy="4789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Politely cooperate.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Arimo"/>
              </a:rPr>
              <a:t>Take the steps of making sure you are aware of your rights.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Ask for a pen and paper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Arimo"/>
              </a:rPr>
              <a:t>Keep a detailed account of the events. 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814" y="2245453"/>
            <a:ext cx="6774890" cy="75381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32598" y="2083566"/>
            <a:ext cx="9107190" cy="659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Politely cooperate.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Arimo"/>
              </a:rPr>
              <a:t>Take the steps of making sure you are aware of your rights.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HK Grotesk Pro Medium"/>
              </a:rPr>
              <a:t>Ask for a pen and paper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Arimo"/>
              </a:rPr>
              <a:t>Keep a detailed account of the events. </a:t>
            </a:r>
          </a:p>
          <a:p>
            <a:pPr>
              <a:lnSpc>
                <a:spcPts val="4776"/>
              </a:lnSpc>
            </a:pPr>
          </a:p>
          <a:p>
            <a:pPr marL="736568" indent="-368284" lvl="1">
              <a:lnSpc>
                <a:spcPts val="4776"/>
              </a:lnSpc>
              <a:buFont typeface="Arial"/>
              <a:buChar char="•"/>
            </a:pPr>
            <a:r>
              <a:rPr lang="en-US" sz="3411">
                <a:solidFill>
                  <a:srgbClr val="000000"/>
                </a:solidFill>
                <a:latin typeface="Arimo"/>
              </a:rPr>
              <a:t>Note down the types of questions they asked, as well as the responses you gave.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7081" t="0" r="36265" b="0"/>
          <a:stretch>
            <a:fillRect/>
          </a:stretch>
        </p:blipFill>
        <p:spPr>
          <a:xfrm flipH="false" flipV="false" rot="0">
            <a:off x="9581572" y="0"/>
            <a:ext cx="8706428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45486" b="0"/>
          <a:stretch>
            <a:fillRect/>
          </a:stretch>
        </p:blipFill>
        <p:spPr>
          <a:xfrm flipH="false" flipV="false" rot="0">
            <a:off x="15701627" y="9046018"/>
            <a:ext cx="2595898" cy="124098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70971" y="1681165"/>
            <a:ext cx="11655123" cy="716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316"/>
              </a:lnSpc>
              <a:spcBef>
                <a:spcPct val="0"/>
              </a:spcBef>
            </a:pPr>
            <a:r>
              <a:rPr lang="en-US" sz="5316" u="none">
                <a:solidFill>
                  <a:srgbClr val="1D1C24"/>
                </a:solidFill>
                <a:latin typeface="HK Grotesk Pro Medium"/>
              </a:rPr>
              <a:t>What is Schedule 7?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08975" y="1800938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01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23073" y="2350595"/>
            <a:ext cx="9910338" cy="1982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03"/>
              </a:lnSpc>
              <a:spcBef>
                <a:spcPct val="0"/>
              </a:spcBef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• Being stopped is not indicative of wrongdoing, and you aren’t suspected of committing a crime.</a:t>
            </a: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814" y="2245453"/>
            <a:ext cx="6774890" cy="753812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627356"/>
            <a:ext cx="12953492" cy="936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How to Handle the Situation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23073" y="2350595"/>
            <a:ext cx="9910338" cy="3985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03"/>
              </a:lnSpc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• Being stopped is not indicative of wrongdoing.</a:t>
            </a:r>
          </a:p>
          <a:p>
            <a:pPr>
              <a:lnSpc>
                <a:spcPts val="5303"/>
              </a:lnSpc>
            </a:pPr>
          </a:p>
          <a:p>
            <a:pPr>
              <a:lnSpc>
                <a:spcPts val="5303"/>
              </a:lnSpc>
            </a:pPr>
            <a:r>
              <a:rPr lang="en-US" sz="1136">
                <a:solidFill>
                  <a:srgbClr val="000000"/>
                </a:solidFill>
                <a:latin typeface="Arimo"/>
              </a:rPr>
              <a:t>• You are likely to be quizzed on almost every aspect of your life.</a:t>
            </a:r>
          </a:p>
          <a:p>
            <a:pPr>
              <a:lnSpc>
                <a:spcPts val="5303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40814" y="2245453"/>
            <a:ext cx="6774890" cy="753812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390613"/>
            <a:ext cx="12953492" cy="241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CASE STUDY: </a:t>
            </a:r>
          </a:p>
          <a:p>
            <a:pPr algn="ctr" marL="0" indent="0" lvl="0">
              <a:lnSpc>
                <a:spcPts val="6290"/>
              </a:lnSpc>
              <a:spcBef>
                <a:spcPct val="0"/>
              </a:spcBef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The Aid Worker Who Got Stopped, Then Approached by MI5. 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415461"/>
            <a:ext cx="12953492" cy="241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CASE STUDY: </a:t>
            </a:r>
          </a:p>
          <a:p>
            <a:pPr algn="ctr" marL="0" indent="0" lvl="0">
              <a:lnSpc>
                <a:spcPts val="6290"/>
              </a:lnSpc>
              <a:spcBef>
                <a:spcPct val="0"/>
              </a:spcBef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The Aid Worker Who Got Stopped, Then Approached by MI5. 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7921" y="3394204"/>
            <a:ext cx="16267783" cy="1313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7930" indent="-408965" lvl="1">
              <a:lnSpc>
                <a:spcPts val="5303"/>
              </a:lnSpc>
              <a:spcBef>
                <a:spcPct val="0"/>
              </a:spcBef>
              <a:buFont typeface="Arial"/>
              <a:buChar char="•"/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In 2017 I was stopped three times under Schedule 7 on different trips in the space of three months.</a:t>
            </a:r>
          </a:p>
        </p:txBody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415461"/>
            <a:ext cx="12953492" cy="241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CASE STUDY: </a:t>
            </a:r>
          </a:p>
          <a:p>
            <a:pPr algn="ctr" marL="0" indent="0" lvl="0">
              <a:lnSpc>
                <a:spcPts val="6290"/>
              </a:lnSpc>
              <a:spcBef>
                <a:spcPct val="0"/>
              </a:spcBef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The Aid Worker Who Got Stopped, Then Approached by MI5. 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7921" y="3394204"/>
            <a:ext cx="16267783" cy="3313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7930" indent="-408965" lvl="1">
              <a:lnSpc>
                <a:spcPts val="5303"/>
              </a:lnSpc>
              <a:buFont typeface="Arial"/>
              <a:buChar char="•"/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In 2017 I was stopped three times under Schedule 7 on different trips in the space of three months.</a:t>
            </a:r>
          </a:p>
          <a:p>
            <a:pPr>
              <a:lnSpc>
                <a:spcPts val="5303"/>
              </a:lnSpc>
            </a:pPr>
          </a:p>
          <a:p>
            <a:pPr marL="817930" indent="-408965" lvl="1">
              <a:lnSpc>
                <a:spcPts val="5303"/>
              </a:lnSpc>
              <a:spcBef>
                <a:spcPct val="0"/>
              </a:spcBef>
              <a:buFont typeface="Arial"/>
              <a:buChar char="•"/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Some months later I had another stop in which they claimed it was a Schedule 7 stop but it wasn’t a Schedule 7 stop, it was Mi5. 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415461"/>
            <a:ext cx="12953492" cy="241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0"/>
              </a:lnSpc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CASE STUDY: </a:t>
            </a:r>
          </a:p>
          <a:p>
            <a:pPr algn="ctr" marL="0" indent="0" lvl="0">
              <a:lnSpc>
                <a:spcPts val="6290"/>
              </a:lnSpc>
              <a:spcBef>
                <a:spcPct val="0"/>
              </a:spcBef>
            </a:pPr>
            <a:r>
              <a:rPr lang="en-US" sz="6290">
                <a:solidFill>
                  <a:srgbClr val="1D1C24"/>
                </a:solidFill>
                <a:latin typeface="HK Grotesk Pro Medium"/>
              </a:rPr>
              <a:t>The Aid Worker Who Got Stopped, Then Approached by MI5. 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7921" y="3394204"/>
            <a:ext cx="16267783" cy="6647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7930" indent="-408965" lvl="1">
              <a:lnSpc>
                <a:spcPts val="5303"/>
              </a:lnSpc>
              <a:buFont typeface="Arial"/>
              <a:buChar char="•"/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In 2017 I was stopped three times under Schedule 7 on different trips in the space of three months.</a:t>
            </a:r>
          </a:p>
          <a:p>
            <a:pPr>
              <a:lnSpc>
                <a:spcPts val="5303"/>
              </a:lnSpc>
            </a:pPr>
          </a:p>
          <a:p>
            <a:pPr marL="817930" indent="-408965" lvl="1">
              <a:lnSpc>
                <a:spcPts val="5303"/>
              </a:lnSpc>
              <a:buFont typeface="Arial"/>
              <a:buChar char="•"/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Some months later I had another stop in which they claimed it was a Schedule 7 stop but it wasn’t a Schedule 7 stop, it was Mi5. </a:t>
            </a:r>
          </a:p>
          <a:p>
            <a:pPr>
              <a:lnSpc>
                <a:spcPts val="5303"/>
              </a:lnSpc>
            </a:pPr>
          </a:p>
          <a:p>
            <a:pPr marL="817929" indent="-408965" lvl="1">
              <a:lnSpc>
                <a:spcPts val="5303"/>
              </a:lnSpc>
              <a:buFont typeface="Arial"/>
              <a:buChar char="•"/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Literally the moment I step off the plane, the men in suits are at the bottom of the stairs, waiting for me.</a:t>
            </a:r>
          </a:p>
          <a:p>
            <a:pPr>
              <a:lnSpc>
                <a:spcPts val="5303"/>
              </a:lnSpc>
            </a:pPr>
          </a:p>
          <a:p>
            <a:pPr>
              <a:lnSpc>
                <a:spcPts val="530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596691"/>
            <a:ext cx="12953492" cy="182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What To Do If You Need to Complain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596691"/>
            <a:ext cx="12953492" cy="182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What To Do If You Need to Complain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00396" y="2959383"/>
            <a:ext cx="9264295" cy="3317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03"/>
              </a:lnSpc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•CAGE</a:t>
            </a:r>
          </a:p>
          <a:p>
            <a:pPr>
              <a:lnSpc>
                <a:spcPts val="5303"/>
              </a:lnSpc>
            </a:pPr>
          </a:p>
          <a:p>
            <a:pPr>
              <a:lnSpc>
                <a:spcPts val="5303"/>
              </a:lnSpc>
              <a:spcBef>
                <a:spcPct val="0"/>
              </a:spcBef>
            </a:pPr>
            <a:r>
              <a:rPr lang="en-US" sz="1136">
                <a:solidFill>
                  <a:srgbClr val="000000"/>
                </a:solidFill>
                <a:latin typeface="Arimo Italics"/>
              </a:rPr>
              <a:t>CAGE have specialised personnel and resources committed to dealing with Schedule 7 cases since its founding.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53600" y="3086100"/>
            <a:ext cx="8534400" cy="7200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5486" b="0"/>
          <a:stretch>
            <a:fillRect/>
          </a:stretch>
        </p:blipFill>
        <p:spPr>
          <a:xfrm flipH="false" flipV="false" rot="0">
            <a:off x="15519806" y="8637809"/>
            <a:ext cx="2595898" cy="1240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67254" y="596691"/>
            <a:ext cx="12953492" cy="182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90"/>
              </a:lnSpc>
              <a:spcBef>
                <a:spcPct val="0"/>
              </a:spcBef>
            </a:pPr>
            <a:r>
              <a:rPr lang="en-US" sz="7090">
                <a:solidFill>
                  <a:srgbClr val="1D1C24"/>
                </a:solidFill>
                <a:latin typeface="HK Grotesk Pro Medium"/>
              </a:rPr>
              <a:t>What To Do If You Need to Complain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00396" y="2959383"/>
            <a:ext cx="9264295" cy="465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03"/>
              </a:lnSpc>
            </a:pPr>
            <a:r>
              <a:rPr lang="en-US" sz="3788">
                <a:solidFill>
                  <a:srgbClr val="000000"/>
                </a:solidFill>
                <a:latin typeface="HK Grotesk Pro Medium"/>
              </a:rPr>
              <a:t>•CAGE</a:t>
            </a:r>
          </a:p>
          <a:p>
            <a:pPr>
              <a:lnSpc>
                <a:spcPts val="5303"/>
              </a:lnSpc>
            </a:pPr>
          </a:p>
          <a:p>
            <a:pPr>
              <a:lnSpc>
                <a:spcPts val="5303"/>
              </a:lnSpc>
            </a:pPr>
            <a:r>
              <a:rPr lang="en-US" sz="1136">
                <a:solidFill>
                  <a:srgbClr val="000000"/>
                </a:solidFill>
                <a:latin typeface="Arimo Italics"/>
              </a:rPr>
              <a:t>CAGE have specialised personnel and resources committed to dealing with Schedule 7 cases since its founding. </a:t>
            </a:r>
          </a:p>
          <a:p>
            <a:pPr>
              <a:lnSpc>
                <a:spcPts val="5303"/>
              </a:lnSpc>
            </a:pPr>
          </a:p>
          <a:p>
            <a:pPr>
              <a:lnSpc>
                <a:spcPts val="5303"/>
              </a:lnSpc>
              <a:spcBef>
                <a:spcPct val="0"/>
              </a:spcBef>
            </a:pPr>
            <a:r>
              <a:rPr lang="en-US" sz="1136">
                <a:solidFill>
                  <a:srgbClr val="000000"/>
                </a:solidFill>
                <a:latin typeface="Arimo"/>
              </a:rPr>
              <a:t>•Speak to your MP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53600" y="3086100"/>
            <a:ext cx="8534400" cy="7200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081" t="0" r="36265" b="0"/>
          <a:stretch>
            <a:fillRect/>
          </a:stretch>
        </p:blipFill>
        <p:spPr>
          <a:xfrm flipH="false" flipV="false" rot="0">
            <a:off x="9581572" y="0"/>
            <a:ext cx="8706428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45486" b="0"/>
          <a:stretch>
            <a:fillRect/>
          </a:stretch>
        </p:blipFill>
        <p:spPr>
          <a:xfrm flipH="false" flipV="false" rot="0">
            <a:off x="15701627" y="9046018"/>
            <a:ext cx="2595898" cy="124098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70971" y="1681165"/>
            <a:ext cx="11655123" cy="716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316"/>
              </a:lnSpc>
              <a:spcBef>
                <a:spcPct val="0"/>
              </a:spcBef>
            </a:pPr>
            <a:r>
              <a:rPr lang="en-US" sz="5316" u="none">
                <a:solidFill>
                  <a:srgbClr val="1D1C24"/>
                </a:solidFill>
                <a:latin typeface="HK Grotesk Pro Medium"/>
              </a:rPr>
              <a:t>What is Schedule 7?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08975" y="1800938"/>
            <a:ext cx="509289" cy="438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1D1C24"/>
                </a:solidFill>
                <a:latin typeface="HK Grotesk Light Bold"/>
              </a:rPr>
              <a:t>01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94600" y="7204830"/>
            <a:ext cx="390691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1D1C24"/>
                </a:solidFill>
                <a:latin typeface="HK Grotesk Light"/>
              </a:rPr>
              <a:t>KNOW YOUR RIGHTS - SCHEDULE 7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8264" y="2706466"/>
            <a:ext cx="7725736" cy="401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19" indent="-410209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1D1C24"/>
                </a:solidFill>
                <a:latin typeface="HK Grotesk Light"/>
              </a:rPr>
              <a:t>Schedule 7 is a provision under the Counter-Terror Act 2000</a:t>
            </a:r>
          </a:p>
          <a:p>
            <a:pPr>
              <a:lnSpc>
                <a:spcPts val="4559"/>
              </a:lnSpc>
            </a:pPr>
          </a:p>
          <a:p>
            <a:pPr algn="l" marL="820419" indent="-410209" lvl="1">
              <a:lnSpc>
                <a:spcPts val="4559"/>
              </a:lnSpc>
              <a:spcBef>
                <a:spcPct val="0"/>
              </a:spcBef>
              <a:buFont typeface="Arial"/>
              <a:buChar char="•"/>
            </a:pPr>
            <a:r>
              <a:rPr lang="en-US" sz="3799">
                <a:solidFill>
                  <a:srgbClr val="1D1C24"/>
                </a:solidFill>
                <a:latin typeface="HK Grotesk Light"/>
              </a:rPr>
              <a:t>It also "forms a key part of the UK's border security arrangements" </a:t>
            </a:r>
          </a:p>
          <a:p>
            <a:pPr algn="l" marL="0" indent="0" lvl="0">
              <a:lnSpc>
                <a:spcPts val="46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6196" b="0"/>
          <a:stretch>
            <a:fillRect/>
          </a:stretch>
        </p:blipFill>
        <p:spPr>
          <a:xfrm flipH="false" flipV="false" rot="0">
            <a:off x="15725941" y="9046018"/>
            <a:ext cx="2562059" cy="124098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05657" y="1028700"/>
            <a:ext cx="12932876" cy="7963643"/>
            <a:chOff x="0" y="0"/>
            <a:chExt cx="17243834" cy="106181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703671" y="85725"/>
              <a:ext cx="15540164" cy="176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5000">
                  <a:solidFill>
                    <a:srgbClr val="1D1C24"/>
                  </a:solidFill>
                  <a:latin typeface="HK Grotesk Medium"/>
                </a:rPr>
                <a:t>Schedule 7 gives police constables and immigration officials the power to: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59166"/>
              <a:ext cx="679052" cy="600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-5400000">
              <a:off x="-2269846" y="7881818"/>
              <a:ext cx="5209219" cy="263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1D1C24"/>
                  </a:solidFill>
                  <a:latin typeface="HK Grotesk Light"/>
                </a:rPr>
                <a:t>KNOW YOUR RIGHTS - SCHEDU;E 7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317" y="303143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7401" y="4931218"/>
            <a:ext cx="2782634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441534" y="2827183"/>
            <a:ext cx="255031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C2CB"/>
                </a:solidFill>
                <a:latin typeface="HK Grotesk Pro Medium"/>
              </a:rPr>
              <a:t>SEARCH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DAEgXvVa078</dc:identifier>
  <dcterms:modified xsi:type="dcterms:W3CDTF">2011-08-01T06:04:30Z</dcterms:modified>
  <cp:revision>1</cp:revision>
  <dc:title>Know Your Rights - Schedule 7</dc:title>
</cp:coreProperties>
</file>