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9A589-7F54-4B3B-9C11-64E8031E1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CBBA3-EDD6-4576-8F9F-24A7A4A5F2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35654-B088-437D-89E3-D83162A1C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307F-F6A4-4ED2-BFF7-0EF3D11995D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20B74-50F6-4526-9D7B-63F03C6B9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BEB91-3561-4C16-AB44-7AE866B20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8A0-5763-4526-BAEB-5AA1DBF0E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C3283-4F44-448D-A4FE-08001D78F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022C7A-0A4B-45B7-A31A-ED4F92BCE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619C8-1D8D-4206-8F85-FC170EF75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307F-F6A4-4ED2-BFF7-0EF3D11995D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53DC6-F43C-482D-BE17-B57A339B3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FC880-C5E6-4498-80A1-6A2503844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8A0-5763-4526-BAEB-5AA1DBF0E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80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73AFCE-F2F0-4B6C-8FA7-C680B6FA60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0B2A29-7765-4CD8-B5D0-C713E2DD1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02F77-578B-4102-A923-0E0941BB4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307F-F6A4-4ED2-BFF7-0EF3D11995D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62C28-AF08-43B0-A04C-3372646FD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16901-FA88-4BB4-996A-462F50EBC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8A0-5763-4526-BAEB-5AA1DBF0E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03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72689-39A5-49A6-B697-A927C7D64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4C455-4845-42A5-8146-908EAF724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58986-FFB4-4023-B25C-020B4DC2F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307F-F6A4-4ED2-BFF7-0EF3D11995D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5BC56-375A-4E67-8CC9-4E225A4B0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D0F21-E162-468D-B889-0A660DD97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8A0-5763-4526-BAEB-5AA1DBF0E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2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C01C3-3A6E-43D7-9446-661A6850E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0C575-437B-4FFE-864B-870F20A10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91755-ABDD-4523-905B-BFA786AC5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307F-F6A4-4ED2-BFF7-0EF3D11995D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1A91F-5AF3-4870-89F2-965F6FA9B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5965C-F2CA-4986-A2C8-BC1EC84AC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8A0-5763-4526-BAEB-5AA1DBF0E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53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1CA7C-43C6-4D99-AD8A-F29FA780D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D0BBA-7ED6-4B33-8BBA-1341E74684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2845F8-54BC-46AD-A1B6-3E01BC2D4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C5BFF-54AA-42AA-AB33-3E24C189E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307F-F6A4-4ED2-BFF7-0EF3D11995D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5D769-BF54-478A-A499-C72A78F08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8A3F45-7174-43F2-A899-65E2E4A5F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8A0-5763-4526-BAEB-5AA1DBF0E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624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BF58F-90D6-47F8-B927-A9FD65B2E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8A9DF0-DB8B-48CE-B155-60CDCE97E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FC8C7-68EF-4529-8FE1-4ABFCD9CE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4ED5ED-A59D-4E9F-BE9F-F3A14C0EC1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9F6CBD-473D-4019-8F3C-985070F7C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DD0A37-13B7-4A54-BF25-CD0F893CE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307F-F6A4-4ED2-BFF7-0EF3D11995D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ACE917-9E03-4646-8E10-277C34A16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EE9B37-4674-4338-8638-0A105CC3D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8A0-5763-4526-BAEB-5AA1DBF0E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07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45816-4862-4E03-9243-2910A0B3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4A4DA2-CCB6-4566-BECD-9C7C5F7DB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307F-F6A4-4ED2-BFF7-0EF3D11995D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51461B-E2FE-44F6-8434-25B19C92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40AFB-176C-404A-8C65-E30B34E3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8A0-5763-4526-BAEB-5AA1DBF0E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79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7A354-7B88-4415-AFC9-536CB389E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307F-F6A4-4ED2-BFF7-0EF3D11995D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993A7F-85F7-4868-9843-822E370C2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A87535-965F-4E96-BB8E-FF8C2A439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8A0-5763-4526-BAEB-5AA1DBF0E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67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7EC00-F7DA-4299-908A-4EBF284E1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3A8B6-0155-4E17-86A2-6E4BF1E2D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6E6ABD-3E42-48FC-B7BD-44FBCEE73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9573E-BEAB-476F-83FC-6E230DABB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307F-F6A4-4ED2-BFF7-0EF3D11995D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54BD6-D624-40B5-A6B5-393F24665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BBB20B-E931-4EED-AEAC-AD509332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8A0-5763-4526-BAEB-5AA1DBF0E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52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3BDC9-E451-4997-993D-A62219FED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EAF703-E4FE-4139-9800-4C10212D6E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E80DC-42C6-46CA-A3E3-7B205E0189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CA7A2-B8D4-448F-80E9-8104E3250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307F-F6A4-4ED2-BFF7-0EF3D11995D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27E2F8-8E01-426F-83D3-EA58CB2F0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1753BF-67B7-487A-9573-762FD441C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8A0-5763-4526-BAEB-5AA1DBF0E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74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3C7390-2C9B-4822-BF05-AADA7F3F3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2903-B01D-4EE2-8A05-677D192A0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01B87-C136-41DE-A73C-1454819A60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5307F-F6A4-4ED2-BFF7-0EF3D11995D4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DFEEB-990F-46A2-8F2E-0B7150AD0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D185A-0995-4C44-8ACC-8F143267F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7B8A0-5763-4526-BAEB-5AA1DBF0E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46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C2F2734-F4F5-4C3F-9D1F-217F76FB8EBE}"/>
              </a:ext>
            </a:extLst>
          </p:cNvPr>
          <p:cNvSpPr txBox="1"/>
          <p:nvPr/>
        </p:nvSpPr>
        <p:spPr>
          <a:xfrm>
            <a:off x="0" y="0"/>
            <a:ext cx="9258300" cy="523220"/>
          </a:xfrm>
          <a:prstGeom prst="rect">
            <a:avLst/>
          </a:prstGeom>
          <a:solidFill>
            <a:srgbClr val="445464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 Guide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73BCC47-AE10-45A8-8A14-312B34E421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38" b="-1215"/>
          <a:stretch/>
        </p:blipFill>
        <p:spPr>
          <a:xfrm>
            <a:off x="6944142" y="622853"/>
            <a:ext cx="4965539" cy="308420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FEFCCA3-25B8-40EC-A7A9-9224367E14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477" b="1598"/>
          <a:stretch/>
        </p:blipFill>
        <p:spPr>
          <a:xfrm>
            <a:off x="6944142" y="3760063"/>
            <a:ext cx="4929808" cy="298144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30458EF-326A-4807-B153-B904BED2F03A}"/>
              </a:ext>
            </a:extLst>
          </p:cNvPr>
          <p:cNvSpPr/>
          <p:nvPr/>
        </p:nvSpPr>
        <p:spPr>
          <a:xfrm>
            <a:off x="79515" y="609602"/>
            <a:ext cx="5473149" cy="55483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10000"/>
              </a:lnSpc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The document should not be used as a project plan, but as a long term activity planner.</a:t>
            </a:r>
            <a:endParaRPr kumimoji="0" lang="en-GB" sz="1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600" dirty="0">
              <a:solidFill>
                <a:schemeClr val="tx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This long term plan is split into two slides:</a:t>
            </a:r>
          </a:p>
          <a:p>
            <a:pPr marL="285750" marR="0" lvl="0" indent="-28575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 slide: Provides higher level of detail of activity for the quarter you are currently in</a:t>
            </a:r>
          </a:p>
          <a:p>
            <a:pPr marL="285750" marR="0" lvl="0" indent="-28575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econd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slide: Provides an overview of the succeeding three quarters</a:t>
            </a:r>
          </a:p>
          <a:p>
            <a:pPr marL="285750" marR="0" lvl="0" indent="-28575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R="0" lvl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The resource aims to be a rolling document where more detail is added as it is confirmed. Quarters should be phased out once they have passed. New quarters should be added at three month intervals.</a:t>
            </a:r>
          </a:p>
          <a:p>
            <a:pPr marR="0" lvl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1600" dirty="0">
              <a:solidFill>
                <a:schemeClr val="tx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R="0" lvl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The document should be updated for each monthly WG meeting and sent out to volunteers.</a:t>
            </a:r>
          </a:p>
          <a:p>
            <a:pPr marR="0" lvl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1600" dirty="0">
              <a:solidFill>
                <a:schemeClr val="tx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R="0" lvl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It would also be good practice to include the name of the volunteer lead taking ownership of each activity to foster key developmental skills.</a:t>
            </a:r>
          </a:p>
          <a:p>
            <a:pPr marR="0" lvl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1600" dirty="0">
              <a:solidFill>
                <a:schemeClr val="tx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R="0" lvl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An example of the activity plan in practice can be seen to the right.</a:t>
            </a:r>
          </a:p>
          <a:p>
            <a:pPr marR="0" lvl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3BA6BDD-6DAC-4E06-B6FD-E9A103165FE6}"/>
              </a:ext>
            </a:extLst>
          </p:cNvPr>
          <p:cNvSpPr/>
          <p:nvPr/>
        </p:nvSpPr>
        <p:spPr>
          <a:xfrm>
            <a:off x="5313612" y="569845"/>
            <a:ext cx="1630530" cy="442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</a:t>
            </a:r>
            <a:r>
              <a:rPr kumimoji="0" lang="en-GB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irst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slide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7439654-39BC-46DA-B535-D8112341B6F3}"/>
              </a:ext>
            </a:extLst>
          </p:cNvPr>
          <p:cNvSpPr/>
          <p:nvPr/>
        </p:nvSpPr>
        <p:spPr>
          <a:xfrm>
            <a:off x="5313612" y="3707055"/>
            <a:ext cx="1630530" cy="442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Second 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slide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1F5D677-2A17-4D1C-AD38-B525D342B8DE}"/>
              </a:ext>
            </a:extLst>
          </p:cNvPr>
          <p:cNvSpPr/>
          <p:nvPr/>
        </p:nvSpPr>
        <p:spPr>
          <a:xfrm rot="5400000">
            <a:off x="10613802" y="5278685"/>
            <a:ext cx="2913465" cy="295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Prepared by Shafiuddean Choudry</a:t>
            </a:r>
            <a:endParaRPr kumimoji="0" lang="en-GB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17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C2F2734-F4F5-4C3F-9D1F-217F76FB8EBE}"/>
              </a:ext>
            </a:extLst>
          </p:cNvPr>
          <p:cNvSpPr txBox="1"/>
          <p:nvPr/>
        </p:nvSpPr>
        <p:spPr>
          <a:xfrm>
            <a:off x="0" y="0"/>
            <a:ext cx="9258300" cy="523220"/>
          </a:xfrm>
          <a:prstGeom prst="rect">
            <a:avLst/>
          </a:prstGeom>
          <a:solidFill>
            <a:srgbClr val="445464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XXXXXXX Working Group </a:t>
            </a: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Week Plan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0FF756-A01E-456D-A73A-B83FF3FED3BE}"/>
              </a:ext>
            </a:extLst>
          </p:cNvPr>
          <p:cNvSpPr/>
          <p:nvPr/>
        </p:nvSpPr>
        <p:spPr>
          <a:xfrm>
            <a:off x="1630530" y="624618"/>
            <a:ext cx="3059288" cy="572337"/>
          </a:xfrm>
          <a:prstGeom prst="rect">
            <a:avLst/>
          </a:prstGeom>
          <a:solidFill>
            <a:srgbClr val="019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>
                <a:solidFill>
                  <a:prstClr val="white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Month 1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82FA5A-C46F-4B7B-8A73-EEF013797536}"/>
              </a:ext>
            </a:extLst>
          </p:cNvPr>
          <p:cNvSpPr/>
          <p:nvPr/>
        </p:nvSpPr>
        <p:spPr>
          <a:xfrm>
            <a:off x="-1" y="1250046"/>
            <a:ext cx="1630530" cy="442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Meetings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815A48-DEAC-42D0-AC76-A78EB07E4364}"/>
              </a:ext>
            </a:extLst>
          </p:cNvPr>
          <p:cNvSpPr/>
          <p:nvPr/>
        </p:nvSpPr>
        <p:spPr>
          <a:xfrm>
            <a:off x="-15489" y="2397738"/>
            <a:ext cx="1630530" cy="442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Events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B027CDD-AC07-4AD2-BC2A-56C5502EE3EC}"/>
              </a:ext>
            </a:extLst>
          </p:cNvPr>
          <p:cNvSpPr/>
          <p:nvPr/>
        </p:nvSpPr>
        <p:spPr>
          <a:xfrm>
            <a:off x="-15489" y="5300192"/>
            <a:ext cx="1630530" cy="699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Volunteer</a:t>
            </a:r>
            <a:b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Development</a:t>
            </a:r>
            <a:b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8964BF-6436-4A60-8273-B5CFFD24A99B}"/>
              </a:ext>
            </a:extLst>
          </p:cNvPr>
          <p:cNvSpPr/>
          <p:nvPr/>
        </p:nvSpPr>
        <p:spPr>
          <a:xfrm>
            <a:off x="1630529" y="1319206"/>
            <a:ext cx="3059288" cy="697757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</a:rPr>
              <a:t>DATE </a:t>
            </a:r>
            <a:b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</a:rPr>
            </a:b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</a:rPr>
              <a:t>Type of Meeting (e.g. WG, Strategy etc)</a:t>
            </a: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Roboto" panose="02000000000000000000" pitchFamily="2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47FDCA1-6197-4A38-A616-4E8F1DF9BB94}"/>
              </a:ext>
            </a:extLst>
          </p:cNvPr>
          <p:cNvSpPr/>
          <p:nvPr/>
        </p:nvSpPr>
        <p:spPr>
          <a:xfrm>
            <a:off x="1630529" y="2444511"/>
            <a:ext cx="3059288" cy="236011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DAY and DATE</a:t>
            </a:r>
            <a:b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Name of Event</a:t>
            </a:r>
            <a:b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Time and Location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Roboto" panose="02000000000000000000" pitchFamily="2" charset="0"/>
              <a:cs typeface="Helvetica" panose="020B0604020202020204" pitchFamily="34" charset="0"/>
            </a:endParaRPr>
          </a:p>
          <a:p>
            <a:pPr>
              <a:lnSpc>
                <a:spcPct val="110000"/>
              </a:lnSpc>
              <a:defRPr/>
            </a:pPr>
            <a: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DAY and DATE</a:t>
            </a:r>
            <a:b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Name of Event</a:t>
            </a:r>
            <a:b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Time and Location</a:t>
            </a: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Roboto" panose="02000000000000000000" pitchFamily="2" charset="0"/>
              <a:cs typeface="Helvetica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42DDCE9-CF52-406D-B4FF-4C57C3F0D4D1}"/>
              </a:ext>
            </a:extLst>
          </p:cNvPr>
          <p:cNvSpPr/>
          <p:nvPr/>
        </p:nvSpPr>
        <p:spPr>
          <a:xfrm>
            <a:off x="1615041" y="5300192"/>
            <a:ext cx="3074776" cy="1294039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ct val="110000"/>
              </a:lnSpc>
              <a:defRPr/>
            </a:pPr>
            <a: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ATC:</a:t>
            </a:r>
          </a:p>
          <a:p>
            <a:pPr lvl="0">
              <a:lnSpc>
                <a:spcPct val="110000"/>
              </a:lnSpc>
              <a:defRPr/>
            </a:pP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Subject/Date/Time/Location</a:t>
            </a:r>
          </a:p>
          <a:p>
            <a:pPr lvl="0">
              <a:lnSpc>
                <a:spcPct val="110000"/>
              </a:lnSpc>
              <a:defRPr/>
            </a:pPr>
            <a: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Education/Training:</a:t>
            </a:r>
          </a:p>
          <a:p>
            <a:pPr lvl="0">
              <a:lnSpc>
                <a:spcPct val="110000"/>
              </a:lnSpc>
              <a:defRPr/>
            </a:pP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Subject/Date/Time/Location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4D283E8-8F91-4F74-85E7-7204653098A4}"/>
              </a:ext>
            </a:extLst>
          </p:cNvPr>
          <p:cNvSpPr/>
          <p:nvPr/>
        </p:nvSpPr>
        <p:spPr>
          <a:xfrm>
            <a:off x="4790703" y="624618"/>
            <a:ext cx="3059288" cy="572337"/>
          </a:xfrm>
          <a:prstGeom prst="rect">
            <a:avLst/>
          </a:prstGeom>
          <a:solidFill>
            <a:srgbClr val="019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>
                <a:solidFill>
                  <a:prstClr val="white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Month 2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574FFF6-E4CF-4AA9-844F-638C7B16A8AF}"/>
              </a:ext>
            </a:extLst>
          </p:cNvPr>
          <p:cNvSpPr/>
          <p:nvPr/>
        </p:nvSpPr>
        <p:spPr>
          <a:xfrm>
            <a:off x="4790702" y="1319206"/>
            <a:ext cx="3059288" cy="697757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10000"/>
              </a:lnSpc>
              <a:defRPr/>
            </a:pPr>
            <a: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</a:rPr>
              <a:t>DATE </a:t>
            </a:r>
            <a:b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</a:rPr>
            </a:b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</a:rPr>
              <a:t>Type of Meeting (e.g. WG, Strategy etc)</a:t>
            </a: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Roboto" panose="02000000000000000000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0DAD346-56B1-4009-80C1-C3E7C90E2B7F}"/>
              </a:ext>
            </a:extLst>
          </p:cNvPr>
          <p:cNvSpPr/>
          <p:nvPr/>
        </p:nvSpPr>
        <p:spPr>
          <a:xfrm>
            <a:off x="4790702" y="2444511"/>
            <a:ext cx="3059288" cy="236011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DAY and DATE</a:t>
            </a:r>
            <a:b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Name of Event</a:t>
            </a:r>
            <a:b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Time and Location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Roboto" panose="02000000000000000000" pitchFamily="2" charset="0"/>
              <a:cs typeface="Helvetica" panose="020B0604020202020204" pitchFamily="34" charset="0"/>
            </a:endParaRPr>
          </a:p>
          <a:p>
            <a:pPr>
              <a:lnSpc>
                <a:spcPct val="110000"/>
              </a:lnSpc>
              <a:defRPr/>
            </a:pPr>
            <a: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DAY and DATE</a:t>
            </a:r>
            <a:b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Name of Event</a:t>
            </a:r>
            <a:b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Time and Location</a:t>
            </a: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Roboto" panose="02000000000000000000" pitchFamily="2" charset="0"/>
              <a:cs typeface="Helvetica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41A75E4-60C0-44D9-B81A-48E76EEA7D3F}"/>
              </a:ext>
            </a:extLst>
          </p:cNvPr>
          <p:cNvSpPr/>
          <p:nvPr/>
        </p:nvSpPr>
        <p:spPr>
          <a:xfrm>
            <a:off x="4775214" y="5300192"/>
            <a:ext cx="3074776" cy="1294039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ct val="110000"/>
              </a:lnSpc>
              <a:defRPr/>
            </a:pPr>
            <a: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ATC:</a:t>
            </a:r>
          </a:p>
          <a:p>
            <a:pPr lvl="0">
              <a:lnSpc>
                <a:spcPct val="110000"/>
              </a:lnSpc>
              <a:defRPr/>
            </a:pP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Subject/Date/Time/Location</a:t>
            </a:r>
          </a:p>
          <a:p>
            <a:pPr lvl="0">
              <a:lnSpc>
                <a:spcPct val="110000"/>
              </a:lnSpc>
              <a:defRPr/>
            </a:pPr>
            <a: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Education/Training:</a:t>
            </a:r>
          </a:p>
          <a:p>
            <a:pPr lvl="0">
              <a:lnSpc>
                <a:spcPct val="110000"/>
              </a:lnSpc>
              <a:defRPr/>
            </a:pP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Subject/Date/Time/Location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0121390-1F77-4EFB-A558-B54E0DB20F9E}"/>
              </a:ext>
            </a:extLst>
          </p:cNvPr>
          <p:cNvSpPr/>
          <p:nvPr/>
        </p:nvSpPr>
        <p:spPr>
          <a:xfrm>
            <a:off x="7966364" y="624618"/>
            <a:ext cx="3059288" cy="572337"/>
          </a:xfrm>
          <a:prstGeom prst="rect">
            <a:avLst/>
          </a:prstGeom>
          <a:solidFill>
            <a:srgbClr val="019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</a:t>
            </a:r>
            <a:r>
              <a:rPr kumimoji="0" lang="en-GB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onth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E58108E-E2D2-4EB3-8AA3-2EED95A7650C}"/>
              </a:ext>
            </a:extLst>
          </p:cNvPr>
          <p:cNvSpPr/>
          <p:nvPr/>
        </p:nvSpPr>
        <p:spPr>
          <a:xfrm>
            <a:off x="7966363" y="1319206"/>
            <a:ext cx="3059288" cy="697757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10000"/>
              </a:lnSpc>
              <a:defRPr/>
            </a:pPr>
            <a: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</a:rPr>
              <a:t>DATE </a:t>
            </a:r>
            <a:b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</a:rPr>
            </a:b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</a:rPr>
              <a:t>Type of Meeting (e.g. WG, Strategy etc)</a:t>
            </a: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Roboto" panose="02000000000000000000" pitchFamily="2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3279EFE-A9E4-4607-89AF-5711DBD44C5B}"/>
              </a:ext>
            </a:extLst>
          </p:cNvPr>
          <p:cNvSpPr/>
          <p:nvPr/>
        </p:nvSpPr>
        <p:spPr>
          <a:xfrm>
            <a:off x="7966363" y="2444511"/>
            <a:ext cx="3059288" cy="236011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DAY and DATE</a:t>
            </a:r>
            <a:b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Name of Event</a:t>
            </a:r>
            <a:b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Time and Location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Roboto" panose="02000000000000000000" pitchFamily="2" charset="0"/>
              <a:cs typeface="Helvetica" panose="020B0604020202020204" pitchFamily="34" charset="0"/>
            </a:endParaRPr>
          </a:p>
          <a:p>
            <a:pPr>
              <a:lnSpc>
                <a:spcPct val="110000"/>
              </a:lnSpc>
              <a:defRPr/>
            </a:pPr>
            <a: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DAY and DATE</a:t>
            </a:r>
            <a:b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Name of Event</a:t>
            </a:r>
            <a:b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Time and Location</a:t>
            </a: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Roboto" panose="02000000000000000000" pitchFamily="2" charset="0"/>
              <a:cs typeface="Helvetica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27AFD64-BD4A-4458-8B4F-37FE3060E857}"/>
              </a:ext>
            </a:extLst>
          </p:cNvPr>
          <p:cNvSpPr/>
          <p:nvPr/>
        </p:nvSpPr>
        <p:spPr>
          <a:xfrm>
            <a:off x="7950875" y="5300192"/>
            <a:ext cx="3074776" cy="1294039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ct val="110000"/>
              </a:lnSpc>
              <a:defRPr/>
            </a:pPr>
            <a: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ATC:</a:t>
            </a:r>
          </a:p>
          <a:p>
            <a:pPr lvl="0">
              <a:lnSpc>
                <a:spcPct val="110000"/>
              </a:lnSpc>
              <a:defRPr/>
            </a:pP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Subject/Date/Time/Location</a:t>
            </a:r>
          </a:p>
          <a:p>
            <a:pPr lvl="0">
              <a:lnSpc>
                <a:spcPct val="110000"/>
              </a:lnSpc>
              <a:defRPr/>
            </a:pPr>
            <a:r>
              <a:rPr lang="en-GB" sz="1400" b="1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Education/Training:</a:t>
            </a:r>
          </a:p>
          <a:p>
            <a:pPr lvl="0">
              <a:lnSpc>
                <a:spcPct val="110000"/>
              </a:lnSpc>
              <a:defRPr/>
            </a:pPr>
            <a:r>
              <a:rPr lang="en-GB" sz="1400" dirty="0">
                <a:solidFill>
                  <a:sysClr val="windowText" lastClr="000000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Subject/Date/Time/Location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960897E-214D-451B-BF29-CC0637B10FFD}"/>
              </a:ext>
            </a:extLst>
          </p:cNvPr>
          <p:cNvSpPr/>
          <p:nvPr/>
        </p:nvSpPr>
        <p:spPr>
          <a:xfrm rot="5400000">
            <a:off x="10613802" y="5278685"/>
            <a:ext cx="2913465" cy="295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Prepared by Shafiuddean Choudry</a:t>
            </a:r>
            <a:endParaRPr kumimoji="0" lang="en-GB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02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C2F2734-F4F5-4C3F-9D1F-217F76FB8EBE}"/>
              </a:ext>
            </a:extLst>
          </p:cNvPr>
          <p:cNvSpPr txBox="1"/>
          <p:nvPr/>
        </p:nvSpPr>
        <p:spPr>
          <a:xfrm>
            <a:off x="0" y="0"/>
            <a:ext cx="7622931" cy="523220"/>
          </a:xfrm>
          <a:prstGeom prst="rect">
            <a:avLst/>
          </a:prstGeom>
          <a:solidFill>
            <a:srgbClr val="445464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XXXXXXX Working Group Year on a Page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35AEFE-E560-409A-8051-CEDC86130155}"/>
              </a:ext>
            </a:extLst>
          </p:cNvPr>
          <p:cNvSpPr/>
          <p:nvPr/>
        </p:nvSpPr>
        <p:spPr>
          <a:xfrm>
            <a:off x="1630529" y="625344"/>
            <a:ext cx="3059287" cy="572337"/>
          </a:xfrm>
          <a:prstGeom prst="rect">
            <a:avLst/>
          </a:prstGeom>
          <a:solidFill>
            <a:srgbClr val="C25B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>
                <a:solidFill>
                  <a:prstClr val="white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Q[x] Year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82FA5A-C46F-4B7B-8A73-EEF013797536}"/>
              </a:ext>
            </a:extLst>
          </p:cNvPr>
          <p:cNvSpPr/>
          <p:nvPr/>
        </p:nvSpPr>
        <p:spPr>
          <a:xfrm>
            <a:off x="-1" y="1250046"/>
            <a:ext cx="1630530" cy="442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Meetings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815A48-DEAC-42D0-AC76-A78EB07E4364}"/>
              </a:ext>
            </a:extLst>
          </p:cNvPr>
          <p:cNvSpPr/>
          <p:nvPr/>
        </p:nvSpPr>
        <p:spPr>
          <a:xfrm>
            <a:off x="-15489" y="2397738"/>
            <a:ext cx="1630530" cy="442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Events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B027CDD-AC07-4AD2-BC2A-56C5502EE3EC}"/>
              </a:ext>
            </a:extLst>
          </p:cNvPr>
          <p:cNvSpPr/>
          <p:nvPr/>
        </p:nvSpPr>
        <p:spPr>
          <a:xfrm>
            <a:off x="-15489" y="5300192"/>
            <a:ext cx="1630530" cy="699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Volunteer</a:t>
            </a:r>
            <a:b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Development</a:t>
            </a:r>
            <a:b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CE9A0B0-B2CA-4357-A378-72F36062EB7E}"/>
              </a:ext>
            </a:extLst>
          </p:cNvPr>
          <p:cNvSpPr/>
          <p:nvPr/>
        </p:nvSpPr>
        <p:spPr>
          <a:xfrm>
            <a:off x="1630530" y="1319205"/>
            <a:ext cx="3059287" cy="1035318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WG Meetings</a:t>
            </a:r>
            <a:br>
              <a:rPr lang="en-GB" sz="1400" dirty="0">
                <a:solidFill>
                  <a:schemeClr val="tx1"/>
                </a:solidFill>
                <a:ea typeface="Roboto" panose="02000000000000000000" pitchFamily="2" charset="0"/>
              </a:rPr>
            </a:b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</a:rPr>
              <a:t>Date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</a:rPr>
              <a:t>Date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</a:rPr>
              <a:t>Date</a:t>
            </a: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Roboto" panose="02000000000000000000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3794560-38E8-44E2-9987-A00EDE1AC489}"/>
              </a:ext>
            </a:extLst>
          </p:cNvPr>
          <p:cNvSpPr/>
          <p:nvPr/>
        </p:nvSpPr>
        <p:spPr>
          <a:xfrm>
            <a:off x="4797081" y="1312998"/>
            <a:ext cx="3059287" cy="1035318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WG Meetings</a:t>
            </a:r>
            <a:br>
              <a:rPr lang="en-GB" sz="1400" dirty="0">
                <a:solidFill>
                  <a:schemeClr val="tx1"/>
                </a:solidFill>
                <a:ea typeface="Roboto" panose="02000000000000000000" pitchFamily="2" charset="0"/>
              </a:rPr>
            </a:b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</a:rPr>
              <a:t>Date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</a:rPr>
              <a:t>Date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</a:rPr>
              <a:t>Date</a:t>
            </a: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Roboto" panose="02000000000000000000" pitchFamily="2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DECEAF9-B982-46BF-9509-307295ADB92D}"/>
              </a:ext>
            </a:extLst>
          </p:cNvPr>
          <p:cNvSpPr/>
          <p:nvPr/>
        </p:nvSpPr>
        <p:spPr>
          <a:xfrm>
            <a:off x="7963632" y="1312998"/>
            <a:ext cx="3059287" cy="1035318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WG Meetings</a:t>
            </a:r>
            <a:br>
              <a:rPr lang="en-GB" sz="1400" dirty="0">
                <a:solidFill>
                  <a:schemeClr val="tx1"/>
                </a:solidFill>
                <a:ea typeface="Roboto" panose="02000000000000000000" pitchFamily="2" charset="0"/>
              </a:rPr>
            </a:b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</a:rPr>
              <a:t>Date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</a:rPr>
              <a:t>Date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</a:rPr>
              <a:t>Date</a:t>
            </a: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Roboto" panose="02000000000000000000" pitchFamily="2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D587FCA-3CB4-4658-9425-3F3666467804}"/>
              </a:ext>
            </a:extLst>
          </p:cNvPr>
          <p:cNvSpPr/>
          <p:nvPr/>
        </p:nvSpPr>
        <p:spPr>
          <a:xfrm>
            <a:off x="1630529" y="2445173"/>
            <a:ext cx="3059287" cy="2731679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10000"/>
              </a:lnSpc>
            </a:pPr>
            <a: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Month 1</a:t>
            </a:r>
            <a:b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Activity/Campaign</a:t>
            </a:r>
            <a:b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b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Month 2</a:t>
            </a:r>
            <a:b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Activity/Campaign</a:t>
            </a:r>
            <a:b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b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Month 3</a:t>
            </a:r>
            <a:b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Activity/Campaign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A197C8-6AC5-4ACC-B5E1-00DED3C7699A}"/>
              </a:ext>
            </a:extLst>
          </p:cNvPr>
          <p:cNvSpPr/>
          <p:nvPr/>
        </p:nvSpPr>
        <p:spPr>
          <a:xfrm>
            <a:off x="4797079" y="2440780"/>
            <a:ext cx="3059287" cy="2731681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10000"/>
              </a:lnSpc>
            </a:pPr>
            <a: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Month 1</a:t>
            </a:r>
            <a:b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Activity/Campaign</a:t>
            </a:r>
            <a:b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b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Month 2</a:t>
            </a:r>
            <a:b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Activity/Campaign</a:t>
            </a:r>
            <a:b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b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Month 3</a:t>
            </a:r>
            <a:b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Activity/Campaign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0A9E927-778C-4455-8D1A-842998935D59}"/>
              </a:ext>
            </a:extLst>
          </p:cNvPr>
          <p:cNvSpPr/>
          <p:nvPr/>
        </p:nvSpPr>
        <p:spPr>
          <a:xfrm>
            <a:off x="7963632" y="2440781"/>
            <a:ext cx="3059287" cy="2731679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10000"/>
              </a:lnSpc>
            </a:pPr>
            <a: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Month 1</a:t>
            </a:r>
            <a:b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Activity/Campaign</a:t>
            </a:r>
            <a:b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b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Month 2</a:t>
            </a:r>
            <a:b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Activity/Campaign</a:t>
            </a:r>
            <a:b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b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Month 3</a:t>
            </a:r>
            <a:b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r>
              <a:rPr lang="en-GB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Activity/Campaign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6C25DF0-1F87-470A-B69B-97483F04C235}"/>
              </a:ext>
            </a:extLst>
          </p:cNvPr>
          <p:cNvSpPr/>
          <p:nvPr/>
        </p:nvSpPr>
        <p:spPr>
          <a:xfrm>
            <a:off x="1630529" y="5298376"/>
            <a:ext cx="3059287" cy="129404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Month</a:t>
            </a:r>
            <a:endParaRPr lang="en-GB" sz="1300" b="1" dirty="0">
              <a:solidFill>
                <a:schemeClr val="tx1"/>
              </a:solidFill>
              <a:ea typeface="Roboto" panose="02000000000000000000" pitchFamily="2" charset="0"/>
              <a:cs typeface="Helvetica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3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Activity (e.g. ATC, C+C, Masterclass)</a:t>
            </a:r>
            <a:br>
              <a:rPr lang="en-GB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endParaRPr kumimoji="0" lang="en-GB" sz="14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FF6059E-3CED-4949-A1B7-172922CDDA83}"/>
              </a:ext>
            </a:extLst>
          </p:cNvPr>
          <p:cNvSpPr/>
          <p:nvPr/>
        </p:nvSpPr>
        <p:spPr>
          <a:xfrm>
            <a:off x="4797079" y="5293984"/>
            <a:ext cx="3059287" cy="129404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Month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Activity (e.g. ATC, C+C, Masterclass)</a:t>
            </a:r>
            <a:br>
              <a:rPr lang="en-US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endParaRPr lang="en-US" sz="1400" b="1" dirty="0">
              <a:solidFill>
                <a:schemeClr val="tx1"/>
              </a:solidFill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5B2CD84-3EFF-4A2F-93D7-B09097AB4FD2}"/>
              </a:ext>
            </a:extLst>
          </p:cNvPr>
          <p:cNvSpPr/>
          <p:nvPr/>
        </p:nvSpPr>
        <p:spPr>
          <a:xfrm>
            <a:off x="7963629" y="5293984"/>
            <a:ext cx="3059287" cy="129404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Month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  <a:t>Activity (e.g. ATC, C+C, Masterclass)</a:t>
            </a:r>
            <a:br>
              <a:rPr lang="en-US" sz="1400" b="1" dirty="0">
                <a:solidFill>
                  <a:schemeClr val="tx1"/>
                </a:solidFill>
                <a:ea typeface="Roboto" panose="02000000000000000000" pitchFamily="2" charset="0"/>
                <a:cs typeface="Helvetica" panose="020B0604020202020204" pitchFamily="34" charset="0"/>
              </a:rPr>
            </a:br>
            <a:endParaRPr lang="en-US" sz="1400" b="1" dirty="0">
              <a:solidFill>
                <a:schemeClr val="tx1"/>
              </a:solidFill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32FE386-52DF-483E-9682-39438257A32C}"/>
              </a:ext>
            </a:extLst>
          </p:cNvPr>
          <p:cNvSpPr/>
          <p:nvPr/>
        </p:nvSpPr>
        <p:spPr>
          <a:xfrm>
            <a:off x="4797081" y="625343"/>
            <a:ext cx="3059287" cy="572337"/>
          </a:xfrm>
          <a:prstGeom prst="rect">
            <a:avLst/>
          </a:prstGeom>
          <a:solidFill>
            <a:srgbClr val="C25B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>
                <a:solidFill>
                  <a:prstClr val="white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Q[x] Year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EA3216C-EAE7-48C2-BE08-ACB1613926D1}"/>
              </a:ext>
            </a:extLst>
          </p:cNvPr>
          <p:cNvSpPr/>
          <p:nvPr/>
        </p:nvSpPr>
        <p:spPr>
          <a:xfrm>
            <a:off x="7963633" y="625342"/>
            <a:ext cx="3059287" cy="572337"/>
          </a:xfrm>
          <a:prstGeom prst="rect">
            <a:avLst/>
          </a:prstGeom>
          <a:solidFill>
            <a:srgbClr val="C25B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>
                <a:solidFill>
                  <a:prstClr val="white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Q[x] Year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F01337-5484-4A17-ACF8-3197AD92ECDC}"/>
              </a:ext>
            </a:extLst>
          </p:cNvPr>
          <p:cNvSpPr/>
          <p:nvPr/>
        </p:nvSpPr>
        <p:spPr>
          <a:xfrm rot="5400000">
            <a:off x="10613802" y="5278685"/>
            <a:ext cx="2913465" cy="295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Prepared by Shafiuddean Choudry</a:t>
            </a:r>
            <a:endParaRPr kumimoji="0" lang="en-GB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535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521</Words>
  <Application>Microsoft Office PowerPoint</Application>
  <PresentationFormat>Widescreen</PresentationFormat>
  <Paragraphs>75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Amirah Mulla</dc:creator>
  <cp:lastModifiedBy>Amirah Mulla</cp:lastModifiedBy>
  <cp:revision>9</cp:revision>
  <dcterms:created xsi:type="dcterms:W3CDTF">2021-01-20T12:32:36Z</dcterms:created>
  <dcterms:modified xsi:type="dcterms:W3CDTF">2021-01-20T15:23:12Z</dcterms:modified>
</cp:coreProperties>
</file>