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Lst>
  <p:sldSz cy="6858000" cx="12192000"/>
  <p:notesSz cx="6858000" cy="9144000"/>
  <p:embeddedFontLst>
    <p:embeddedFont>
      <p:font typeface="Helvetica Neue"/>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8" roundtripDataSignature="AMtx7mje+Un4/H7z4Gmyy2bL9U+GQFOoR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HelveticaNeue-bold.fntdata"/><Relationship Id="rId14" Type="http://schemas.openxmlformats.org/officeDocument/2006/relationships/font" Target="fonts/HelveticaNeue-regular.fntdata"/><Relationship Id="rId17" Type="http://schemas.openxmlformats.org/officeDocument/2006/relationships/font" Target="fonts/HelveticaNeue-boldItalic.fntdata"/><Relationship Id="rId16" Type="http://schemas.openxmlformats.org/officeDocument/2006/relationships/font" Target="fonts/HelveticaNeue-italic.fntdata"/><Relationship Id="rId5" Type="http://schemas.openxmlformats.org/officeDocument/2006/relationships/slide" Target="slides/slide1.xml"/><Relationship Id="rId6" Type="http://schemas.openxmlformats.org/officeDocument/2006/relationships/slide" Target="slides/slide2.xml"/><Relationship Id="rId18" Type="http://customschemas.google.com/relationships/presentationmetadata" Target="meta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9" name="Shape 89"/>
        <p:cNvGrpSpPr/>
        <p:nvPr/>
      </p:nvGrpSpPr>
      <p:grpSpPr>
        <a:xfrm>
          <a:off x="0" y="0"/>
          <a:ext cx="0" cy="0"/>
          <a:chOff x="0" y="0"/>
          <a:chExt cx="0" cy="0"/>
        </a:xfrm>
      </p:grpSpPr>
      <p:sp>
        <p:nvSpPr>
          <p:cNvPr id="90" name="Google Shape;90;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1" name="Google Shape;91;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2" name="Google Shape;92;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5" name="Shape 95"/>
        <p:cNvGrpSpPr/>
        <p:nvPr/>
      </p:nvGrpSpPr>
      <p:grpSpPr>
        <a:xfrm>
          <a:off x="0" y="0"/>
          <a:ext cx="0" cy="0"/>
          <a:chOff x="0" y="0"/>
          <a:chExt cx="0" cy="0"/>
        </a:xfrm>
      </p:grpSpPr>
      <p:sp>
        <p:nvSpPr>
          <p:cNvPr id="96" name="Google Shape;96;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7" name="Google Shape;97;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GB"/>
              <a:t>Eman – 3 part series </a:t>
            </a:r>
            <a:endParaRPr/>
          </a:p>
          <a:p>
            <a:pPr indent="0" lvl="0" marL="0" rtl="0" algn="l">
              <a:spcBef>
                <a:spcPts val="0"/>
              </a:spcBef>
              <a:spcAft>
                <a:spcPts val="0"/>
              </a:spcAft>
              <a:buNone/>
            </a:pPr>
            <a:r>
              <a:t/>
            </a:r>
            <a:endParaRPr/>
          </a:p>
        </p:txBody>
      </p:sp>
      <p:sp>
        <p:nvSpPr>
          <p:cNvPr id="98" name="Google Shape;98;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2" name="Shape 102"/>
        <p:cNvGrpSpPr/>
        <p:nvPr/>
      </p:nvGrpSpPr>
      <p:grpSpPr>
        <a:xfrm>
          <a:off x="0" y="0"/>
          <a:ext cx="0" cy="0"/>
          <a:chOff x="0" y="0"/>
          <a:chExt cx="0" cy="0"/>
        </a:xfrm>
      </p:grpSpPr>
      <p:sp>
        <p:nvSpPr>
          <p:cNvPr id="103" name="Google Shape;103;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4" name="Google Shape;104;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GB"/>
              <a:t>Eman – 3 part series </a:t>
            </a:r>
            <a:endParaRPr/>
          </a:p>
          <a:p>
            <a:pPr indent="0" lvl="0" marL="0" rtl="0" algn="l">
              <a:spcBef>
                <a:spcPts val="0"/>
              </a:spcBef>
              <a:spcAft>
                <a:spcPts val="0"/>
              </a:spcAft>
              <a:buNone/>
            </a:pPr>
            <a:r>
              <a:t/>
            </a:r>
            <a:endParaRPr/>
          </a:p>
        </p:txBody>
      </p:sp>
      <p:sp>
        <p:nvSpPr>
          <p:cNvPr id="105" name="Google Shape;105;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Google Shape;110;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1" name="Google Shape;111;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GB"/>
              <a:t>Eman – 3 part series </a:t>
            </a:r>
            <a:endParaRPr/>
          </a:p>
          <a:p>
            <a:pPr indent="0" lvl="0" marL="0" rtl="0" algn="l">
              <a:spcBef>
                <a:spcPts val="0"/>
              </a:spcBef>
              <a:spcAft>
                <a:spcPts val="0"/>
              </a:spcAft>
              <a:buNone/>
            </a:pPr>
            <a:r>
              <a:t/>
            </a:r>
            <a:endParaRPr/>
          </a:p>
        </p:txBody>
      </p:sp>
      <p:sp>
        <p:nvSpPr>
          <p:cNvPr id="112" name="Google Shape;112;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6" name="Shape 116"/>
        <p:cNvGrpSpPr/>
        <p:nvPr/>
      </p:nvGrpSpPr>
      <p:grpSpPr>
        <a:xfrm>
          <a:off x="0" y="0"/>
          <a:ext cx="0" cy="0"/>
          <a:chOff x="0" y="0"/>
          <a:chExt cx="0" cy="0"/>
        </a:xfrm>
      </p:grpSpPr>
      <p:sp>
        <p:nvSpPr>
          <p:cNvPr id="117" name="Google Shape;117;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8" name="Google Shape;118;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9" name="Google Shape;119;p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3" name="Shape 123"/>
        <p:cNvGrpSpPr/>
        <p:nvPr/>
      </p:nvGrpSpPr>
      <p:grpSpPr>
        <a:xfrm>
          <a:off x="0" y="0"/>
          <a:ext cx="0" cy="0"/>
          <a:chOff x="0" y="0"/>
          <a:chExt cx="0" cy="0"/>
        </a:xfrm>
      </p:grpSpPr>
      <p:sp>
        <p:nvSpPr>
          <p:cNvPr id="124" name="Google Shape;124;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5" name="Google Shape;125;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GB"/>
              <a:t>1. Each region should organize an online launch for their region </a:t>
            </a:r>
            <a:endParaRPr/>
          </a:p>
          <a:p>
            <a:pPr indent="0" lvl="0" marL="0" rtl="0" algn="l">
              <a:spcBef>
                <a:spcPts val="0"/>
              </a:spcBef>
              <a:spcAft>
                <a:spcPts val="0"/>
              </a:spcAft>
              <a:buNone/>
            </a:pPr>
            <a:r>
              <a:rPr lang="en-GB"/>
              <a:t>2. MEND online webinars – Each WG should plan online seminars </a:t>
            </a:r>
            <a:endParaRPr/>
          </a:p>
          <a:p>
            <a:pPr indent="0" lvl="0" marL="0" rtl="0" algn="l">
              <a:spcBef>
                <a:spcPts val="0"/>
              </a:spcBef>
              <a:spcAft>
                <a:spcPts val="0"/>
              </a:spcAft>
              <a:buNone/>
            </a:pPr>
            <a:r>
              <a:rPr lang="en-GB"/>
              <a:t>3. Partner Orgs Webinar – Each WG should identify key partners in their locality (3 Muslims &amp; 3 Non Muslims) </a:t>
            </a:r>
            <a:endParaRPr/>
          </a:p>
          <a:p>
            <a:pPr indent="0" lvl="0" marL="0" rtl="0" algn="l">
              <a:spcBef>
                <a:spcPts val="0"/>
              </a:spcBef>
              <a:spcAft>
                <a:spcPts val="0"/>
              </a:spcAft>
              <a:buNone/>
            </a:pPr>
            <a:r>
              <a:rPr lang="en-GB"/>
              <a:t>4. Corporate engagement – Each WG should identify local organisations who can hold IAM online events </a:t>
            </a:r>
            <a:endParaRPr/>
          </a:p>
        </p:txBody>
      </p:sp>
      <p:sp>
        <p:nvSpPr>
          <p:cNvPr id="126" name="Google Shape;126;p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3" name="Shape 133"/>
        <p:cNvGrpSpPr/>
        <p:nvPr/>
      </p:nvGrpSpPr>
      <p:grpSpPr>
        <a:xfrm>
          <a:off x="0" y="0"/>
          <a:ext cx="0" cy="0"/>
          <a:chOff x="0" y="0"/>
          <a:chExt cx="0" cy="0"/>
        </a:xfrm>
      </p:grpSpPr>
      <p:sp>
        <p:nvSpPr>
          <p:cNvPr id="134" name="Google Shape;134;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5" name="Google Shape;135;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5" name="Shape 195"/>
        <p:cNvGrpSpPr/>
        <p:nvPr/>
      </p:nvGrpSpPr>
      <p:grpSpPr>
        <a:xfrm>
          <a:off x="0" y="0"/>
          <a:ext cx="0" cy="0"/>
          <a:chOff x="0" y="0"/>
          <a:chExt cx="0" cy="0"/>
        </a:xfrm>
      </p:grpSpPr>
      <p:sp>
        <p:nvSpPr>
          <p:cNvPr id="196" name="Google Shape;196;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7" name="Google Shape;197;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8" name="Google Shape;198;p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15" name="Shape 15"/>
        <p:cNvGrpSpPr/>
        <p:nvPr/>
      </p:nvGrpSpPr>
      <p:grpSpPr>
        <a:xfrm>
          <a:off x="0" y="0"/>
          <a:ext cx="0" cy="0"/>
          <a:chOff x="0" y="0"/>
          <a:chExt cx="0" cy="0"/>
        </a:xfrm>
      </p:grpSpPr>
      <p:sp>
        <p:nvSpPr>
          <p:cNvPr id="16" name="Google Shape;16;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 name="Google Shape;17;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72" name="Shape 72"/>
        <p:cNvGrpSpPr/>
        <p:nvPr/>
      </p:nvGrpSpPr>
      <p:grpSpPr>
        <a:xfrm>
          <a:off x="0" y="0"/>
          <a:ext cx="0" cy="0"/>
          <a:chOff x="0" y="0"/>
          <a:chExt cx="0" cy="0"/>
        </a:xfrm>
      </p:grpSpPr>
      <p:sp>
        <p:nvSpPr>
          <p:cNvPr id="73" name="Google Shape;73;p2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20"/>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21"/>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21"/>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9" name="Shape 19"/>
        <p:cNvGrpSpPr/>
        <p:nvPr/>
      </p:nvGrpSpPr>
      <p:grpSpPr>
        <a:xfrm>
          <a:off x="0" y="0"/>
          <a:ext cx="0" cy="0"/>
          <a:chOff x="0" y="0"/>
          <a:chExt cx="0" cy="0"/>
        </a:xfrm>
      </p:grpSpPr>
      <p:sp>
        <p:nvSpPr>
          <p:cNvPr id="20" name="Google Shape;20;p12"/>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1" name="Google Shape;21;p12"/>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2" name="Google Shape;22;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25" name="Shape 25"/>
        <p:cNvGrpSpPr/>
        <p:nvPr/>
      </p:nvGrpSpPr>
      <p:grpSpPr>
        <a:xfrm>
          <a:off x="0" y="0"/>
          <a:ext cx="0" cy="0"/>
          <a:chOff x="0" y="0"/>
          <a:chExt cx="0" cy="0"/>
        </a:xfrm>
      </p:grpSpPr>
      <p:sp>
        <p:nvSpPr>
          <p:cNvPr id="26" name="Google Shape;26;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1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8" name="Google Shape;28;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31" name="Shape 31"/>
        <p:cNvGrpSpPr/>
        <p:nvPr/>
      </p:nvGrpSpPr>
      <p:grpSpPr>
        <a:xfrm>
          <a:off x="0" y="0"/>
          <a:ext cx="0" cy="0"/>
          <a:chOff x="0" y="0"/>
          <a:chExt cx="0" cy="0"/>
        </a:xfrm>
      </p:grpSpPr>
      <p:sp>
        <p:nvSpPr>
          <p:cNvPr id="32" name="Google Shape;32;p1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1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4" name="Google Shape;34;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37" name="Shape 37"/>
        <p:cNvGrpSpPr/>
        <p:nvPr/>
      </p:nvGrpSpPr>
      <p:grpSpPr>
        <a:xfrm>
          <a:off x="0" y="0"/>
          <a:ext cx="0" cy="0"/>
          <a:chOff x="0" y="0"/>
          <a:chExt cx="0" cy="0"/>
        </a:xfrm>
      </p:grpSpPr>
      <p:sp>
        <p:nvSpPr>
          <p:cNvPr id="38" name="Google Shape;38;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 name="Google Shape;39;p1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1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1" name="Google Shape;41;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44" name="Shape 44"/>
        <p:cNvGrpSpPr/>
        <p:nvPr/>
      </p:nvGrpSpPr>
      <p:grpSpPr>
        <a:xfrm>
          <a:off x="0" y="0"/>
          <a:ext cx="0" cy="0"/>
          <a:chOff x="0" y="0"/>
          <a:chExt cx="0" cy="0"/>
        </a:xfrm>
      </p:grpSpPr>
      <p:sp>
        <p:nvSpPr>
          <p:cNvPr id="45" name="Google Shape;45;p1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6" name="Google Shape;46;p1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7" name="Google Shape;47;p1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8" name="Google Shape;48;p1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9" name="Google Shape;49;p1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0" name="Google Shape;50;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53" name="Shape 53"/>
        <p:cNvGrpSpPr/>
        <p:nvPr/>
      </p:nvGrpSpPr>
      <p:grpSpPr>
        <a:xfrm>
          <a:off x="0" y="0"/>
          <a:ext cx="0" cy="0"/>
          <a:chOff x="0" y="0"/>
          <a:chExt cx="0" cy="0"/>
        </a:xfrm>
      </p:grpSpPr>
      <p:sp>
        <p:nvSpPr>
          <p:cNvPr id="54" name="Google Shape;54;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5" name="Google Shape;55;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58" name="Shape 58"/>
        <p:cNvGrpSpPr/>
        <p:nvPr/>
      </p:nvGrpSpPr>
      <p:grpSpPr>
        <a:xfrm>
          <a:off x="0" y="0"/>
          <a:ext cx="0" cy="0"/>
          <a:chOff x="0" y="0"/>
          <a:chExt cx="0" cy="0"/>
        </a:xfrm>
      </p:grpSpPr>
      <p:sp>
        <p:nvSpPr>
          <p:cNvPr id="59" name="Google Shape;59;p18"/>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18"/>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18"/>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65" name="Shape 65"/>
        <p:cNvGrpSpPr/>
        <p:nvPr/>
      </p:nvGrpSpPr>
      <p:grpSpPr>
        <a:xfrm>
          <a:off x="0" y="0"/>
          <a:ext cx="0" cy="0"/>
          <a:chOff x="0" y="0"/>
          <a:chExt cx="0" cy="0"/>
        </a:xfrm>
      </p:grpSpPr>
      <p:sp>
        <p:nvSpPr>
          <p:cNvPr id="66" name="Google Shape;66;p1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9"/>
          <p:cNvSpPr/>
          <p:nvPr>
            <p:ph idx="2" type="pic"/>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8" name="Google Shape;68;p19"/>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sp>
        <p:nvSpPr>
          <p:cNvPr id="10" name="Google Shape;10;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7" name="Shape 87"/>
        <p:cNvGrpSpPr/>
        <p:nvPr/>
      </p:nvGrpSpPr>
      <p:grpSpPr>
        <a:xfrm>
          <a:off x="0" y="0"/>
          <a:ext cx="0" cy="0"/>
          <a:chOff x="0" y="0"/>
          <a:chExt cx="0" cy="0"/>
        </a:xfrm>
      </p:grpSpPr>
      <p:pic>
        <p:nvPicPr>
          <p:cNvPr descr="A picture containing drawing&#10;&#10;Description automatically generated" id="88" name="Google Shape;88;p1"/>
          <p:cNvPicPr preferRelativeResize="0"/>
          <p:nvPr/>
        </p:nvPicPr>
        <p:blipFill rotWithShape="1">
          <a:blip r:embed="rId3">
            <a:alphaModFix/>
          </a:blip>
          <a:srcRect b="0" l="0" r="0" t="0"/>
          <a:stretch/>
        </p:blipFill>
        <p:spPr>
          <a:xfrm>
            <a:off x="2297915" y="2581824"/>
            <a:ext cx="7884604" cy="1694351"/>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C25B56"/>
        </a:solidFill>
      </p:bgPr>
    </p:bg>
    <p:spTree>
      <p:nvGrpSpPr>
        <p:cNvPr id="93" name="Shape 93"/>
        <p:cNvGrpSpPr/>
        <p:nvPr/>
      </p:nvGrpSpPr>
      <p:grpSpPr>
        <a:xfrm>
          <a:off x="0" y="0"/>
          <a:ext cx="0" cy="0"/>
          <a:chOff x="0" y="0"/>
          <a:chExt cx="0" cy="0"/>
        </a:xfrm>
      </p:grpSpPr>
      <p:sp>
        <p:nvSpPr>
          <p:cNvPr id="94" name="Google Shape;94;p2"/>
          <p:cNvSpPr/>
          <p:nvPr/>
        </p:nvSpPr>
        <p:spPr>
          <a:xfrm>
            <a:off x="433754" y="128953"/>
            <a:ext cx="8698523" cy="1395047"/>
          </a:xfrm>
          <a:prstGeom prst="rect">
            <a:avLst/>
          </a:prstGeom>
          <a:noFill/>
          <a:ln>
            <a:noFill/>
          </a:ln>
        </p:spPr>
        <p:txBody>
          <a:bodyPr anchorCtr="0" anchor="t" bIns="45700" lIns="91425" spcFirstLastPara="1" rIns="91425" wrap="square" tIns="45700">
            <a:noAutofit/>
          </a:bodyPr>
          <a:lstStyle/>
          <a:p>
            <a:pPr indent="0" lvl="0" marL="0" marR="0" rtl="0" algn="l">
              <a:lnSpc>
                <a:spcPct val="107000"/>
              </a:lnSpc>
              <a:spcBef>
                <a:spcPts val="0"/>
              </a:spcBef>
              <a:spcAft>
                <a:spcPts val="0"/>
              </a:spcAft>
              <a:buNone/>
            </a:pPr>
            <a:r>
              <a:rPr b="0" i="0" lang="en-GB" sz="8000" u="none" cap="none" strike="noStrike">
                <a:solidFill>
                  <a:schemeClr val="lt1"/>
                </a:solidFill>
                <a:latin typeface="Helvetica Neue"/>
                <a:ea typeface="Helvetica Neue"/>
                <a:cs typeface="Helvetica Neue"/>
                <a:sym typeface="Helvetica Neue"/>
              </a:rPr>
              <a:t>IAM 2020 </a:t>
            </a:r>
            <a:endParaRPr/>
          </a:p>
          <a:p>
            <a:pPr indent="0" lvl="4" marL="1828800" marR="0" rtl="0" algn="l">
              <a:lnSpc>
                <a:spcPct val="107000"/>
              </a:lnSpc>
              <a:spcBef>
                <a:spcPts val="800"/>
              </a:spcBef>
              <a:spcAft>
                <a:spcPts val="0"/>
              </a:spcAft>
              <a:buNone/>
            </a:pPr>
            <a:r>
              <a:rPr b="0" i="0" lang="en-GB" sz="4500" u="none" cap="none" strike="noStrike">
                <a:solidFill>
                  <a:schemeClr val="lt1"/>
                </a:solidFill>
                <a:latin typeface="Helvetica Neue"/>
                <a:ea typeface="Helvetica Neue"/>
                <a:cs typeface="Helvetica Neue"/>
                <a:sym typeface="Helvetica Neue"/>
              </a:rPr>
              <a:t>Introduction </a:t>
            </a:r>
            <a:endParaRPr/>
          </a:p>
          <a:p>
            <a:pPr indent="0" lvl="4" marL="1828800" marR="0" rtl="0" algn="l">
              <a:lnSpc>
                <a:spcPct val="107000"/>
              </a:lnSpc>
              <a:spcBef>
                <a:spcPts val="800"/>
              </a:spcBef>
              <a:spcAft>
                <a:spcPts val="0"/>
              </a:spcAft>
              <a:buNone/>
            </a:pPr>
            <a:r>
              <a:rPr b="0" i="0" lang="en-GB" sz="4500" u="none" cap="none" strike="noStrike">
                <a:solidFill>
                  <a:schemeClr val="lt1"/>
                </a:solidFill>
                <a:latin typeface="Helvetica Neue"/>
                <a:ea typeface="Helvetica Neue"/>
                <a:cs typeface="Helvetica Neue"/>
                <a:sym typeface="Helvetica Neue"/>
              </a:rPr>
              <a:t>Strategy</a:t>
            </a:r>
            <a:endParaRPr/>
          </a:p>
          <a:p>
            <a:pPr indent="0" lvl="4" marL="1828800" marR="0" rtl="0" algn="l">
              <a:lnSpc>
                <a:spcPct val="107000"/>
              </a:lnSpc>
              <a:spcBef>
                <a:spcPts val="800"/>
              </a:spcBef>
              <a:spcAft>
                <a:spcPts val="0"/>
              </a:spcAft>
              <a:buNone/>
            </a:pPr>
            <a:r>
              <a:rPr b="0" i="0" lang="en-GB" sz="4500" u="none" cap="none" strike="noStrike">
                <a:solidFill>
                  <a:schemeClr val="lt1"/>
                </a:solidFill>
                <a:latin typeface="Helvetica Neue"/>
                <a:ea typeface="Helvetica Neue"/>
                <a:cs typeface="Helvetica Neue"/>
                <a:sym typeface="Helvetica Neue"/>
              </a:rPr>
              <a:t>Key Activities</a:t>
            </a:r>
            <a:endParaRPr/>
          </a:p>
          <a:p>
            <a:pPr indent="0" lvl="4" marL="1828800" marR="0" rtl="0" algn="l">
              <a:lnSpc>
                <a:spcPct val="107000"/>
              </a:lnSpc>
              <a:spcBef>
                <a:spcPts val="800"/>
              </a:spcBef>
              <a:spcAft>
                <a:spcPts val="0"/>
              </a:spcAft>
              <a:buNone/>
            </a:pPr>
            <a:r>
              <a:rPr b="0" i="0" lang="en-GB" sz="4500" u="none" cap="none" strike="noStrike">
                <a:solidFill>
                  <a:schemeClr val="lt1"/>
                </a:solidFill>
                <a:latin typeface="Helvetica Neue"/>
                <a:ea typeface="Helvetica Neue"/>
                <a:cs typeface="Helvetica Neue"/>
                <a:sym typeface="Helvetica Neue"/>
              </a:rPr>
              <a:t>Planning Checklist </a:t>
            </a:r>
            <a:endParaRPr/>
          </a:p>
          <a:p>
            <a:pPr indent="-584200" lvl="0" marL="1143000" marR="0" rtl="0" algn="l">
              <a:lnSpc>
                <a:spcPct val="107000"/>
              </a:lnSpc>
              <a:spcBef>
                <a:spcPts val="800"/>
              </a:spcBef>
              <a:spcAft>
                <a:spcPts val="0"/>
              </a:spcAft>
              <a:buClr>
                <a:schemeClr val="dk1"/>
              </a:buClr>
              <a:buSzPts val="8800"/>
              <a:buFont typeface="Arial"/>
              <a:buNone/>
            </a:pPr>
            <a:r>
              <a:t/>
            </a:r>
            <a:endParaRPr b="0" i="0" sz="8800" u="none" cap="none" strike="noStrike">
              <a:solidFill>
                <a:schemeClr val="lt1"/>
              </a:solidFill>
              <a:latin typeface="Helvetica Neue"/>
              <a:ea typeface="Helvetica Neue"/>
              <a:cs typeface="Helvetica Neue"/>
              <a:sym typeface="Helvetica Neue"/>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9" name="Shape 99"/>
        <p:cNvGrpSpPr/>
        <p:nvPr/>
      </p:nvGrpSpPr>
      <p:grpSpPr>
        <a:xfrm>
          <a:off x="0" y="0"/>
          <a:ext cx="0" cy="0"/>
          <a:chOff x="0" y="0"/>
          <a:chExt cx="0" cy="0"/>
        </a:xfrm>
      </p:grpSpPr>
      <p:sp>
        <p:nvSpPr>
          <p:cNvPr id="100" name="Google Shape;100;p3"/>
          <p:cNvSpPr/>
          <p:nvPr/>
        </p:nvSpPr>
        <p:spPr>
          <a:xfrm>
            <a:off x="937060" y="1245850"/>
            <a:ext cx="8383820" cy="745037"/>
          </a:xfrm>
          <a:prstGeom prst="rect">
            <a:avLst/>
          </a:prstGeom>
          <a:solidFill>
            <a:srgbClr val="C25B56"/>
          </a:solidFill>
          <a:ln>
            <a:noFill/>
          </a:ln>
        </p:spPr>
        <p:txBody>
          <a:bodyPr anchorCtr="0" anchor="t" bIns="45700" lIns="91425" spcFirstLastPara="1" rIns="91425" wrap="square" tIns="45700">
            <a:noAutofit/>
          </a:bodyPr>
          <a:lstStyle/>
          <a:p>
            <a:pPr indent="-514350" lvl="0" marL="514350" marR="0" rtl="0" algn="l">
              <a:lnSpc>
                <a:spcPct val="107000"/>
              </a:lnSpc>
              <a:spcBef>
                <a:spcPts val="0"/>
              </a:spcBef>
              <a:spcAft>
                <a:spcPts val="0"/>
              </a:spcAft>
              <a:buClr>
                <a:schemeClr val="lt1"/>
              </a:buClr>
              <a:buSzPts val="2800"/>
              <a:buFont typeface="Helvetica Neue"/>
              <a:buAutoNum type="arabicPeriod"/>
            </a:pPr>
            <a:r>
              <a:rPr b="0" i="0" lang="en-GB" sz="2800" u="none" cap="none" strike="noStrike">
                <a:solidFill>
                  <a:schemeClr val="lt1"/>
                </a:solidFill>
                <a:latin typeface="Helvetica Neue"/>
                <a:ea typeface="Helvetica Neue"/>
                <a:cs typeface="Helvetica Neue"/>
                <a:sym typeface="Helvetica Neue"/>
              </a:rPr>
              <a:t>What is Islamophobia Awareness Month (IAM)?</a:t>
            </a:r>
            <a:endParaRPr/>
          </a:p>
          <a:p>
            <a:pPr indent="0" lvl="0" marL="0" marR="0" rtl="0" algn="l">
              <a:lnSpc>
                <a:spcPct val="107000"/>
              </a:lnSpc>
              <a:spcBef>
                <a:spcPts val="800"/>
              </a:spcBef>
              <a:spcAft>
                <a:spcPts val="0"/>
              </a:spcAft>
              <a:buNone/>
            </a:pPr>
            <a:r>
              <a:t/>
            </a:r>
            <a:endParaRPr b="0" i="0" sz="2800" u="none" cap="none" strike="noStrike">
              <a:solidFill>
                <a:schemeClr val="lt1"/>
              </a:solidFill>
              <a:latin typeface="Helvetica Neue"/>
              <a:ea typeface="Helvetica Neue"/>
              <a:cs typeface="Helvetica Neue"/>
              <a:sym typeface="Helvetica Neue"/>
            </a:endParaRPr>
          </a:p>
        </p:txBody>
      </p:sp>
      <p:sp>
        <p:nvSpPr>
          <p:cNvPr id="101" name="Google Shape;101;p3"/>
          <p:cNvSpPr/>
          <p:nvPr/>
        </p:nvSpPr>
        <p:spPr>
          <a:xfrm>
            <a:off x="1605276" y="2635240"/>
            <a:ext cx="8429678" cy="3170099"/>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0" i="0" lang="en-GB" sz="2000" u="none" cap="none" strike="noStrike">
                <a:solidFill>
                  <a:schemeClr val="dk1"/>
                </a:solidFill>
                <a:latin typeface="Helvetica Neue"/>
                <a:ea typeface="Helvetica Neue"/>
                <a:cs typeface="Helvetica Neue"/>
                <a:sym typeface="Helvetica Neue"/>
              </a:rPr>
              <a:t>Islamophobia Awareness Month (IAM) was co-founded by MEND in 2012 to deconstruct and challenge the stereotypes surrounding Islam and Muslims.</a:t>
            </a:r>
            <a:endParaRPr/>
          </a:p>
          <a:p>
            <a:pPr indent="0" lvl="0" marL="0" marR="0" rtl="0" algn="just">
              <a:spcBef>
                <a:spcPts val="0"/>
              </a:spcBef>
              <a:spcAft>
                <a:spcPts val="0"/>
              </a:spcAft>
              <a:buNone/>
            </a:pPr>
            <a:r>
              <a:t/>
            </a:r>
            <a:endParaRPr b="0" i="0" sz="2000" u="none" cap="none" strike="noStrike">
              <a:solidFill>
                <a:schemeClr val="dk1"/>
              </a:solidFill>
              <a:latin typeface="Helvetica Neue"/>
              <a:ea typeface="Helvetica Neue"/>
              <a:cs typeface="Helvetica Neue"/>
              <a:sym typeface="Helvetica Neue"/>
            </a:endParaRPr>
          </a:p>
          <a:p>
            <a:pPr indent="0" lvl="0" marL="0" marR="0" rtl="0" algn="just">
              <a:spcBef>
                <a:spcPts val="0"/>
              </a:spcBef>
              <a:spcAft>
                <a:spcPts val="0"/>
              </a:spcAft>
              <a:buNone/>
            </a:pPr>
            <a:r>
              <a:rPr b="0" i="0" lang="en-GB" sz="2000" u="none" cap="none" strike="noStrike">
                <a:solidFill>
                  <a:schemeClr val="dk1"/>
                </a:solidFill>
                <a:latin typeface="Helvetica Neue"/>
                <a:ea typeface="Helvetica Neue"/>
                <a:cs typeface="Helvetica Neue"/>
                <a:sym typeface="Helvetica Neue"/>
              </a:rPr>
              <a:t>The month-long campaign, held every November, aims to work with Police and Crime Commissioners (PCC), local councils, journalists and local media outlets, councillors and local MPs, mosques, universities, schools, community organisations, and others to raise awareness of the scourge of Islamophobia and encourage better reporting of incidents to the police.</a:t>
            </a:r>
            <a:endParaRPr b="0" i="0" sz="2000" u="none" cap="none" strike="noStrike">
              <a:solidFill>
                <a:schemeClr val="dk1"/>
              </a:solidFill>
              <a:latin typeface="Helvetica Neue"/>
              <a:ea typeface="Helvetica Neue"/>
              <a:cs typeface="Helvetica Neue"/>
              <a:sym typeface="Helvetica Neue"/>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6" name="Shape 106"/>
        <p:cNvGrpSpPr/>
        <p:nvPr/>
      </p:nvGrpSpPr>
      <p:grpSpPr>
        <a:xfrm>
          <a:off x="0" y="0"/>
          <a:ext cx="0" cy="0"/>
          <a:chOff x="0" y="0"/>
          <a:chExt cx="0" cy="0"/>
        </a:xfrm>
      </p:grpSpPr>
      <p:sp>
        <p:nvSpPr>
          <p:cNvPr id="107" name="Google Shape;107;p4"/>
          <p:cNvSpPr/>
          <p:nvPr/>
        </p:nvSpPr>
        <p:spPr>
          <a:xfrm>
            <a:off x="937060" y="1245850"/>
            <a:ext cx="8383820" cy="745037"/>
          </a:xfrm>
          <a:prstGeom prst="rect">
            <a:avLst/>
          </a:prstGeom>
          <a:solidFill>
            <a:srgbClr val="C25B56"/>
          </a:solidFill>
          <a:ln>
            <a:noFill/>
          </a:ln>
        </p:spPr>
        <p:txBody>
          <a:bodyPr anchorCtr="0" anchor="t" bIns="45700" lIns="91425" spcFirstLastPara="1" rIns="91425" wrap="square" tIns="45700">
            <a:noAutofit/>
          </a:bodyPr>
          <a:lstStyle/>
          <a:p>
            <a:pPr indent="0" lvl="0" marL="0" marR="0" rtl="0" algn="l">
              <a:lnSpc>
                <a:spcPct val="107000"/>
              </a:lnSpc>
              <a:spcBef>
                <a:spcPts val="0"/>
              </a:spcBef>
              <a:spcAft>
                <a:spcPts val="0"/>
              </a:spcAft>
              <a:buNone/>
            </a:pPr>
            <a:r>
              <a:rPr b="0" i="0" lang="en-GB" sz="2800" u="none" cap="none" strike="noStrike">
                <a:solidFill>
                  <a:schemeClr val="lt1"/>
                </a:solidFill>
                <a:latin typeface="Helvetica Neue"/>
                <a:ea typeface="Helvetica Neue"/>
                <a:cs typeface="Helvetica Neue"/>
                <a:sym typeface="Helvetica Neue"/>
              </a:rPr>
              <a:t>Objectives</a:t>
            </a:r>
            <a:endParaRPr/>
          </a:p>
        </p:txBody>
      </p:sp>
      <p:sp>
        <p:nvSpPr>
          <p:cNvPr id="108" name="Google Shape;108;p4"/>
          <p:cNvSpPr/>
          <p:nvPr/>
        </p:nvSpPr>
        <p:spPr>
          <a:xfrm>
            <a:off x="1549292" y="3389786"/>
            <a:ext cx="8429678" cy="1477328"/>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0" i="0" lang="en-GB" sz="1800" u="none" cap="none" strike="noStrike">
                <a:solidFill>
                  <a:schemeClr val="dk1"/>
                </a:solidFill>
                <a:latin typeface="Helvetica Neue"/>
                <a:ea typeface="Helvetica Neue"/>
                <a:cs typeface="Helvetica Neue"/>
                <a:sym typeface="Helvetica Neue"/>
              </a:rPr>
              <a:t>To highlight the scourge of Islamophobia in society </a:t>
            </a:r>
            <a:endParaRPr/>
          </a:p>
          <a:p>
            <a:pPr indent="0" lvl="0" marL="0" marR="0" rtl="0" algn="just">
              <a:spcBef>
                <a:spcPts val="0"/>
              </a:spcBef>
              <a:spcAft>
                <a:spcPts val="0"/>
              </a:spcAft>
              <a:buNone/>
            </a:pPr>
            <a:r>
              <a:t/>
            </a:r>
            <a:endParaRPr b="0" i="0" sz="1800" u="none" cap="none" strike="noStrike">
              <a:solidFill>
                <a:schemeClr val="dk1"/>
              </a:solidFill>
              <a:latin typeface="Helvetica Neue"/>
              <a:ea typeface="Helvetica Neue"/>
              <a:cs typeface="Helvetica Neue"/>
              <a:sym typeface="Helvetica Neue"/>
            </a:endParaRPr>
          </a:p>
          <a:p>
            <a:pPr indent="0" lvl="0" marL="0" marR="0" rtl="0" algn="just">
              <a:spcBef>
                <a:spcPts val="0"/>
              </a:spcBef>
              <a:spcAft>
                <a:spcPts val="0"/>
              </a:spcAft>
              <a:buNone/>
            </a:pPr>
            <a:r>
              <a:rPr b="0" i="0" lang="en-GB" sz="1800" u="none" cap="none" strike="noStrike">
                <a:solidFill>
                  <a:schemeClr val="dk1"/>
                </a:solidFill>
                <a:latin typeface="Helvetica Neue"/>
                <a:ea typeface="Helvetica Neue"/>
                <a:cs typeface="Helvetica Neue"/>
                <a:sym typeface="Helvetica Neue"/>
              </a:rPr>
              <a:t>To promote the positive contributions of Muslims in the UK </a:t>
            </a:r>
            <a:endParaRPr/>
          </a:p>
          <a:p>
            <a:pPr indent="0" lvl="0" marL="0" marR="0" rtl="0" algn="just">
              <a:spcBef>
                <a:spcPts val="0"/>
              </a:spcBef>
              <a:spcAft>
                <a:spcPts val="0"/>
              </a:spcAft>
              <a:buNone/>
            </a:pPr>
            <a:r>
              <a:rPr b="0" i="0" lang="en-GB" sz="1800" u="none" cap="none" strike="noStrike">
                <a:solidFill>
                  <a:schemeClr val="dk1"/>
                </a:solidFill>
                <a:latin typeface="Helvetica Neue"/>
                <a:ea typeface="Helvetica Neue"/>
                <a:cs typeface="Helvetica Neue"/>
                <a:sym typeface="Helvetica Neue"/>
              </a:rPr>
              <a:t> </a:t>
            </a:r>
            <a:endParaRPr/>
          </a:p>
          <a:p>
            <a:pPr indent="0" lvl="0" marL="0" marR="0" rtl="0" algn="just">
              <a:spcBef>
                <a:spcPts val="0"/>
              </a:spcBef>
              <a:spcAft>
                <a:spcPts val="0"/>
              </a:spcAft>
              <a:buNone/>
            </a:pPr>
            <a:r>
              <a:t/>
            </a:r>
            <a:endParaRPr b="0" i="0" sz="1800" u="none" cap="none" strike="noStrike">
              <a:solidFill>
                <a:schemeClr val="dk1"/>
              </a:solidFill>
              <a:latin typeface="Helvetica Neue"/>
              <a:ea typeface="Helvetica Neue"/>
              <a:cs typeface="Helvetica Neue"/>
              <a:sym typeface="Helvetica Neue"/>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3" name="Shape 113"/>
        <p:cNvGrpSpPr/>
        <p:nvPr/>
      </p:nvGrpSpPr>
      <p:grpSpPr>
        <a:xfrm>
          <a:off x="0" y="0"/>
          <a:ext cx="0" cy="0"/>
          <a:chOff x="0" y="0"/>
          <a:chExt cx="0" cy="0"/>
        </a:xfrm>
      </p:grpSpPr>
      <p:sp>
        <p:nvSpPr>
          <p:cNvPr id="114" name="Google Shape;114;p5"/>
          <p:cNvSpPr/>
          <p:nvPr/>
        </p:nvSpPr>
        <p:spPr>
          <a:xfrm>
            <a:off x="937060" y="1245850"/>
            <a:ext cx="8383820" cy="745037"/>
          </a:xfrm>
          <a:prstGeom prst="rect">
            <a:avLst/>
          </a:prstGeom>
          <a:solidFill>
            <a:srgbClr val="C25B56"/>
          </a:solidFill>
          <a:ln>
            <a:noFill/>
          </a:ln>
        </p:spPr>
        <p:txBody>
          <a:bodyPr anchorCtr="0" anchor="t" bIns="45700" lIns="91425" spcFirstLastPara="1" rIns="91425" wrap="square" tIns="45700">
            <a:noAutofit/>
          </a:bodyPr>
          <a:lstStyle/>
          <a:p>
            <a:pPr indent="0" lvl="0" marL="0" marR="0" rtl="0" algn="l">
              <a:lnSpc>
                <a:spcPct val="107000"/>
              </a:lnSpc>
              <a:spcBef>
                <a:spcPts val="0"/>
              </a:spcBef>
              <a:spcAft>
                <a:spcPts val="0"/>
              </a:spcAft>
              <a:buNone/>
            </a:pPr>
            <a:r>
              <a:rPr b="0" i="0" lang="en-GB" sz="2800" u="none" cap="none" strike="noStrike">
                <a:solidFill>
                  <a:schemeClr val="lt1"/>
                </a:solidFill>
                <a:latin typeface="Helvetica Neue"/>
                <a:ea typeface="Helvetica Neue"/>
                <a:cs typeface="Helvetica Neue"/>
                <a:sym typeface="Helvetica Neue"/>
              </a:rPr>
              <a:t>Strategy </a:t>
            </a:r>
            <a:endParaRPr/>
          </a:p>
        </p:txBody>
      </p:sp>
      <p:sp>
        <p:nvSpPr>
          <p:cNvPr id="115" name="Google Shape;115;p5"/>
          <p:cNvSpPr/>
          <p:nvPr/>
        </p:nvSpPr>
        <p:spPr>
          <a:xfrm>
            <a:off x="1605276" y="2635240"/>
            <a:ext cx="8429678" cy="3724096"/>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0" i="0" lang="en-GB" sz="2000" u="none" cap="none" strike="noStrike">
                <a:solidFill>
                  <a:schemeClr val="dk1"/>
                </a:solidFill>
                <a:latin typeface="Helvetica Neue"/>
                <a:ea typeface="Helvetica Neue"/>
                <a:cs typeface="Helvetica Neue"/>
                <a:sym typeface="Helvetica Neue"/>
              </a:rPr>
              <a:t>In light of COVID19 we have made the early decision that this years IAM campaign will solely be a online virtual campaign for the following reasons:</a:t>
            </a:r>
            <a:endParaRPr/>
          </a:p>
          <a:p>
            <a:pPr indent="0" lvl="0" marL="0" marR="0" rtl="0" algn="just">
              <a:spcBef>
                <a:spcPts val="0"/>
              </a:spcBef>
              <a:spcAft>
                <a:spcPts val="0"/>
              </a:spcAft>
              <a:buNone/>
            </a:pPr>
            <a:r>
              <a:t/>
            </a:r>
            <a:endParaRPr b="0" i="0" sz="2000" u="none" cap="none" strike="noStrike">
              <a:solidFill>
                <a:schemeClr val="dk1"/>
              </a:solidFill>
              <a:latin typeface="Helvetica Neue"/>
              <a:ea typeface="Helvetica Neue"/>
              <a:cs typeface="Helvetica Neue"/>
              <a:sym typeface="Helvetica Neue"/>
            </a:endParaRPr>
          </a:p>
          <a:p>
            <a:pPr indent="-285750" lvl="0" marL="285750" marR="0" rtl="0" algn="just">
              <a:spcBef>
                <a:spcPts val="0"/>
              </a:spcBef>
              <a:spcAft>
                <a:spcPts val="0"/>
              </a:spcAft>
              <a:buClr>
                <a:schemeClr val="dk1"/>
              </a:buClr>
              <a:buSzPts val="2000"/>
              <a:buFont typeface="Arial"/>
              <a:buChar char="•"/>
            </a:pPr>
            <a:r>
              <a:rPr b="0" i="0" lang="en-GB" sz="2000" u="none" cap="none" strike="noStrike">
                <a:solidFill>
                  <a:schemeClr val="dk1"/>
                </a:solidFill>
                <a:latin typeface="Helvetica Neue"/>
                <a:ea typeface="Helvetica Neue"/>
                <a:cs typeface="Helvetica Neue"/>
                <a:sym typeface="Helvetica Neue"/>
              </a:rPr>
              <a:t>There is the fear that in the winter there will be a second peak of COVID cases</a:t>
            </a:r>
            <a:endParaRPr/>
          </a:p>
          <a:p>
            <a:pPr indent="-285750" lvl="0" marL="285750" marR="0" rtl="0" algn="just">
              <a:spcBef>
                <a:spcPts val="0"/>
              </a:spcBef>
              <a:spcAft>
                <a:spcPts val="0"/>
              </a:spcAft>
              <a:buClr>
                <a:schemeClr val="dk1"/>
              </a:buClr>
              <a:buSzPts val="2000"/>
              <a:buFont typeface="Arial"/>
              <a:buChar char="•"/>
            </a:pPr>
            <a:r>
              <a:rPr b="0" i="0" lang="en-GB" sz="2000" u="none" cap="none" strike="noStrike">
                <a:solidFill>
                  <a:schemeClr val="dk1"/>
                </a:solidFill>
                <a:latin typeface="Helvetica Neue"/>
                <a:ea typeface="Helvetica Neue"/>
                <a:cs typeface="Helvetica Neue"/>
                <a:sym typeface="Helvetica Neue"/>
              </a:rPr>
              <a:t>Even if COVID restrictions are lifted it is unlikely that large gatherings will be permitted </a:t>
            </a:r>
            <a:endParaRPr/>
          </a:p>
          <a:p>
            <a:pPr indent="-285750" lvl="0" marL="285750" marR="0" rtl="0" algn="just">
              <a:spcBef>
                <a:spcPts val="0"/>
              </a:spcBef>
              <a:spcAft>
                <a:spcPts val="0"/>
              </a:spcAft>
              <a:buClr>
                <a:schemeClr val="dk1"/>
              </a:buClr>
              <a:buSzPts val="2000"/>
              <a:buFont typeface="Arial"/>
              <a:buChar char="•"/>
            </a:pPr>
            <a:r>
              <a:rPr b="0" i="0" lang="en-GB" sz="2000" u="none" cap="none" strike="noStrike">
                <a:solidFill>
                  <a:schemeClr val="dk1"/>
                </a:solidFill>
                <a:latin typeface="Helvetica Neue"/>
                <a:ea typeface="Helvetica Neue"/>
                <a:cs typeface="Helvetica Neue"/>
                <a:sym typeface="Helvetica Neue"/>
              </a:rPr>
              <a:t>The public mood may be such that physical events will struggle to get good attendance levels </a:t>
            </a:r>
            <a:endParaRPr/>
          </a:p>
          <a:p>
            <a:pPr indent="0" lvl="0" marL="0" marR="0" rtl="0" algn="just">
              <a:spcBef>
                <a:spcPts val="0"/>
              </a:spcBef>
              <a:spcAft>
                <a:spcPts val="0"/>
              </a:spcAft>
              <a:buNone/>
            </a:pPr>
            <a:r>
              <a:t/>
            </a:r>
            <a:endParaRPr b="0" i="0" sz="1800" u="none" cap="none" strike="noStrike">
              <a:solidFill>
                <a:schemeClr val="dk1"/>
              </a:solidFill>
              <a:latin typeface="Helvetica Neue"/>
              <a:ea typeface="Helvetica Neue"/>
              <a:cs typeface="Helvetica Neue"/>
              <a:sym typeface="Helvetica Neue"/>
            </a:endParaRPr>
          </a:p>
          <a:p>
            <a:pPr indent="0" lvl="0" marL="0" marR="0" rtl="0" algn="just">
              <a:spcBef>
                <a:spcPts val="0"/>
              </a:spcBef>
              <a:spcAft>
                <a:spcPts val="0"/>
              </a:spcAft>
              <a:buNone/>
            </a:pPr>
            <a:r>
              <a:t/>
            </a:r>
            <a:endParaRPr b="0" i="0" sz="1800" u="none" cap="none" strike="noStrike">
              <a:solidFill>
                <a:schemeClr val="dk1"/>
              </a:solidFill>
              <a:latin typeface="Helvetica Neue"/>
              <a:ea typeface="Helvetica Neue"/>
              <a:cs typeface="Helvetica Neue"/>
              <a:sym typeface="Helvetica Neue"/>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0" name="Shape 120"/>
        <p:cNvGrpSpPr/>
        <p:nvPr/>
      </p:nvGrpSpPr>
      <p:grpSpPr>
        <a:xfrm>
          <a:off x="0" y="0"/>
          <a:ext cx="0" cy="0"/>
          <a:chOff x="0" y="0"/>
          <a:chExt cx="0" cy="0"/>
        </a:xfrm>
      </p:grpSpPr>
      <p:sp>
        <p:nvSpPr>
          <p:cNvPr id="121" name="Google Shape;121;p6"/>
          <p:cNvSpPr/>
          <p:nvPr/>
        </p:nvSpPr>
        <p:spPr>
          <a:xfrm>
            <a:off x="937060" y="1245850"/>
            <a:ext cx="8383820" cy="745037"/>
          </a:xfrm>
          <a:prstGeom prst="rect">
            <a:avLst/>
          </a:prstGeom>
          <a:solidFill>
            <a:srgbClr val="C25B56"/>
          </a:solidFill>
          <a:ln>
            <a:noFill/>
          </a:ln>
        </p:spPr>
        <p:txBody>
          <a:bodyPr anchorCtr="0" anchor="t" bIns="45700" lIns="91425" spcFirstLastPara="1" rIns="91425" wrap="square" tIns="45700">
            <a:noAutofit/>
          </a:bodyPr>
          <a:lstStyle/>
          <a:p>
            <a:pPr indent="0" lvl="0" marL="0" marR="0" rtl="0" algn="l">
              <a:lnSpc>
                <a:spcPct val="107000"/>
              </a:lnSpc>
              <a:spcBef>
                <a:spcPts val="0"/>
              </a:spcBef>
              <a:spcAft>
                <a:spcPts val="0"/>
              </a:spcAft>
              <a:buNone/>
            </a:pPr>
            <a:r>
              <a:rPr b="0" i="0" lang="en-GB" sz="2800" u="none" cap="none" strike="noStrike">
                <a:solidFill>
                  <a:schemeClr val="lt1"/>
                </a:solidFill>
                <a:latin typeface="Helvetica Neue"/>
                <a:ea typeface="Helvetica Neue"/>
                <a:cs typeface="Helvetica Neue"/>
                <a:sym typeface="Helvetica Neue"/>
              </a:rPr>
              <a:t>Strategy – Key Elements </a:t>
            </a:r>
            <a:endParaRPr/>
          </a:p>
        </p:txBody>
      </p:sp>
      <p:sp>
        <p:nvSpPr>
          <p:cNvPr id="122" name="Google Shape;122;p6"/>
          <p:cNvSpPr/>
          <p:nvPr/>
        </p:nvSpPr>
        <p:spPr>
          <a:xfrm>
            <a:off x="1281426" y="2195830"/>
            <a:ext cx="8948424" cy="261610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2400">
              <a:solidFill>
                <a:schemeClr val="dk1"/>
              </a:solidFill>
              <a:latin typeface="Calibri"/>
              <a:ea typeface="Calibri"/>
              <a:cs typeface="Calibri"/>
              <a:sym typeface="Calibri"/>
            </a:endParaRPr>
          </a:p>
          <a:p>
            <a:pPr indent="-342900" lvl="0" marL="342900" marR="0" rtl="0" algn="l">
              <a:spcBef>
                <a:spcPts val="0"/>
              </a:spcBef>
              <a:spcAft>
                <a:spcPts val="0"/>
              </a:spcAft>
              <a:buClr>
                <a:schemeClr val="dk1"/>
              </a:buClr>
              <a:buSzPts val="2000"/>
              <a:buFont typeface="Arial"/>
              <a:buChar char="•"/>
            </a:pPr>
            <a:r>
              <a:rPr lang="en-GB" sz="2000">
                <a:solidFill>
                  <a:schemeClr val="dk1"/>
                </a:solidFill>
                <a:latin typeface="Calibri"/>
                <a:ea typeface="Calibri"/>
                <a:cs typeface="Calibri"/>
                <a:sym typeface="Calibri"/>
              </a:rPr>
              <a:t>Everything will go online on our various social media platforms.  </a:t>
            </a:r>
            <a:endParaRPr/>
          </a:p>
          <a:p>
            <a:pPr indent="-342900" lvl="0" marL="342900" marR="0" rtl="0" algn="l">
              <a:spcBef>
                <a:spcPts val="0"/>
              </a:spcBef>
              <a:spcAft>
                <a:spcPts val="0"/>
              </a:spcAft>
              <a:buClr>
                <a:schemeClr val="dk1"/>
              </a:buClr>
              <a:buSzPts val="2000"/>
              <a:buFont typeface="Arial"/>
              <a:buChar char="•"/>
            </a:pPr>
            <a:r>
              <a:rPr lang="en-GB" sz="2000">
                <a:solidFill>
                  <a:schemeClr val="dk1"/>
                </a:solidFill>
                <a:latin typeface="Calibri"/>
                <a:ea typeface="Calibri"/>
                <a:cs typeface="Calibri"/>
                <a:sym typeface="Calibri"/>
              </a:rPr>
              <a:t>We will still look to engage our delivery partners and stakeholders - they will be crucial to our success. </a:t>
            </a:r>
            <a:endParaRPr/>
          </a:p>
          <a:p>
            <a:pPr indent="-285750" lvl="0" marL="285750" marR="0" rtl="0" algn="l">
              <a:spcBef>
                <a:spcPts val="0"/>
              </a:spcBef>
              <a:spcAft>
                <a:spcPts val="0"/>
              </a:spcAft>
              <a:buClr>
                <a:schemeClr val="dk1"/>
              </a:buClr>
              <a:buSzPts val="2000"/>
              <a:buFont typeface="Arial"/>
              <a:buChar char="•"/>
            </a:pPr>
            <a:r>
              <a:rPr lang="en-GB" sz="2000">
                <a:solidFill>
                  <a:schemeClr val="dk1"/>
                </a:solidFill>
                <a:latin typeface="Calibri"/>
                <a:ea typeface="Calibri"/>
                <a:cs typeface="Calibri"/>
                <a:sym typeface="Calibri"/>
              </a:rPr>
              <a:t>Corporate engagement  will involve getting corporates to change their logo’s, hold webinars with their staff members</a:t>
            </a:r>
            <a:endParaRPr/>
          </a:p>
          <a:p>
            <a:pPr indent="-285750" lvl="0" marL="285750" marR="0" rtl="0" algn="l">
              <a:spcBef>
                <a:spcPts val="0"/>
              </a:spcBef>
              <a:spcAft>
                <a:spcPts val="0"/>
              </a:spcAft>
              <a:buClr>
                <a:schemeClr val="dk1"/>
              </a:buClr>
              <a:buSzPts val="2000"/>
              <a:buFont typeface="Arial"/>
              <a:buChar char="•"/>
            </a:pPr>
            <a:r>
              <a:rPr lang="en-GB" sz="2000">
                <a:solidFill>
                  <a:schemeClr val="dk1"/>
                </a:solidFill>
                <a:latin typeface="Calibri"/>
                <a:ea typeface="Calibri"/>
                <a:cs typeface="Calibri"/>
                <a:sym typeface="Calibri"/>
              </a:rPr>
              <a:t>We will have a social media actions that everyone can get involved in </a:t>
            </a:r>
            <a:endParaRPr/>
          </a:p>
          <a:p>
            <a:pPr indent="0" lvl="0" marL="0" marR="0" rtl="0" algn="l">
              <a:spcBef>
                <a:spcPts val="0"/>
              </a:spcBef>
              <a:spcAft>
                <a:spcPts val="0"/>
              </a:spcAft>
              <a:buNone/>
            </a:pPr>
            <a:r>
              <a:t/>
            </a:r>
            <a:endParaRPr sz="2000">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7" name="Shape 127"/>
        <p:cNvGrpSpPr/>
        <p:nvPr/>
      </p:nvGrpSpPr>
      <p:grpSpPr>
        <a:xfrm>
          <a:off x="0" y="0"/>
          <a:ext cx="0" cy="0"/>
          <a:chOff x="0" y="0"/>
          <a:chExt cx="0" cy="0"/>
        </a:xfrm>
      </p:grpSpPr>
      <p:sp>
        <p:nvSpPr>
          <p:cNvPr id="128" name="Google Shape;128;p7"/>
          <p:cNvSpPr/>
          <p:nvPr/>
        </p:nvSpPr>
        <p:spPr>
          <a:xfrm>
            <a:off x="2187388" y="2366025"/>
            <a:ext cx="3441510" cy="1062975"/>
          </a:xfrm>
          <a:prstGeom prst="rect">
            <a:avLst/>
          </a:prstGeom>
          <a:solidFill>
            <a:srgbClr val="C25B56"/>
          </a:solidFill>
          <a:ln>
            <a:noFill/>
          </a:ln>
        </p:spPr>
        <p:txBody>
          <a:bodyPr anchorCtr="0" anchor="t" bIns="45700" lIns="91425" spcFirstLastPara="1" rIns="91425" wrap="square" tIns="45700">
            <a:noAutofit/>
          </a:bodyPr>
          <a:lstStyle/>
          <a:p>
            <a:pPr indent="0" lvl="0" marL="0" marR="0" rtl="0" algn="l">
              <a:lnSpc>
                <a:spcPct val="107000"/>
              </a:lnSpc>
              <a:spcBef>
                <a:spcPts val="0"/>
              </a:spcBef>
              <a:spcAft>
                <a:spcPts val="0"/>
              </a:spcAft>
              <a:buNone/>
            </a:pPr>
            <a:r>
              <a:rPr lang="en-GB" sz="2800">
                <a:solidFill>
                  <a:schemeClr val="lt1"/>
                </a:solidFill>
                <a:latin typeface="Helvetica Neue"/>
                <a:ea typeface="Helvetica Neue"/>
                <a:cs typeface="Helvetica Neue"/>
                <a:sym typeface="Helvetica Neue"/>
              </a:rPr>
              <a:t>1. Regional Online Launches </a:t>
            </a:r>
            <a:endParaRPr/>
          </a:p>
        </p:txBody>
      </p:sp>
      <p:sp>
        <p:nvSpPr>
          <p:cNvPr id="129" name="Google Shape;129;p7"/>
          <p:cNvSpPr/>
          <p:nvPr/>
        </p:nvSpPr>
        <p:spPr>
          <a:xfrm>
            <a:off x="5768788" y="2366025"/>
            <a:ext cx="3441510" cy="1062975"/>
          </a:xfrm>
          <a:prstGeom prst="rect">
            <a:avLst/>
          </a:prstGeom>
          <a:solidFill>
            <a:srgbClr val="C25B56"/>
          </a:solidFill>
          <a:ln>
            <a:noFill/>
          </a:ln>
        </p:spPr>
        <p:txBody>
          <a:bodyPr anchorCtr="0" anchor="t" bIns="45700" lIns="91425" spcFirstLastPara="1" rIns="91425" wrap="square" tIns="45700">
            <a:noAutofit/>
          </a:bodyPr>
          <a:lstStyle/>
          <a:p>
            <a:pPr indent="0" lvl="0" marL="0" marR="0" rtl="0" algn="l">
              <a:lnSpc>
                <a:spcPct val="107000"/>
              </a:lnSpc>
              <a:spcBef>
                <a:spcPts val="0"/>
              </a:spcBef>
              <a:spcAft>
                <a:spcPts val="0"/>
              </a:spcAft>
              <a:buNone/>
            </a:pPr>
            <a:r>
              <a:rPr lang="en-GB" sz="2800">
                <a:solidFill>
                  <a:schemeClr val="lt1"/>
                </a:solidFill>
                <a:latin typeface="Helvetica Neue"/>
                <a:ea typeface="Helvetica Neue"/>
                <a:cs typeface="Helvetica Neue"/>
                <a:sym typeface="Helvetica Neue"/>
              </a:rPr>
              <a:t>2. MEND Online Webinars </a:t>
            </a:r>
            <a:endParaRPr/>
          </a:p>
        </p:txBody>
      </p:sp>
      <p:sp>
        <p:nvSpPr>
          <p:cNvPr id="130" name="Google Shape;130;p7"/>
          <p:cNvSpPr txBox="1"/>
          <p:nvPr/>
        </p:nvSpPr>
        <p:spPr>
          <a:xfrm>
            <a:off x="831553" y="712836"/>
            <a:ext cx="2691763"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GB" sz="3200">
                <a:solidFill>
                  <a:schemeClr val="dk1"/>
                </a:solidFill>
                <a:latin typeface="Helvetica Neue"/>
                <a:ea typeface="Helvetica Neue"/>
                <a:cs typeface="Helvetica Neue"/>
                <a:sym typeface="Helvetica Neue"/>
              </a:rPr>
              <a:t>Key activities </a:t>
            </a:r>
            <a:endParaRPr/>
          </a:p>
        </p:txBody>
      </p:sp>
      <p:sp>
        <p:nvSpPr>
          <p:cNvPr id="131" name="Google Shape;131;p7"/>
          <p:cNvSpPr/>
          <p:nvPr/>
        </p:nvSpPr>
        <p:spPr>
          <a:xfrm>
            <a:off x="5768788" y="4238295"/>
            <a:ext cx="3441510" cy="1062973"/>
          </a:xfrm>
          <a:prstGeom prst="rect">
            <a:avLst/>
          </a:prstGeom>
          <a:solidFill>
            <a:srgbClr val="C25B56"/>
          </a:solidFill>
          <a:ln>
            <a:noFill/>
          </a:ln>
        </p:spPr>
        <p:txBody>
          <a:bodyPr anchorCtr="0" anchor="t" bIns="45700" lIns="91425" spcFirstLastPara="1" rIns="91425" wrap="square" tIns="45700">
            <a:noAutofit/>
          </a:bodyPr>
          <a:lstStyle/>
          <a:p>
            <a:pPr indent="0" lvl="0" marL="0" marR="0" rtl="0" algn="l">
              <a:lnSpc>
                <a:spcPct val="107000"/>
              </a:lnSpc>
              <a:spcBef>
                <a:spcPts val="0"/>
              </a:spcBef>
              <a:spcAft>
                <a:spcPts val="0"/>
              </a:spcAft>
              <a:buNone/>
            </a:pPr>
            <a:r>
              <a:rPr lang="en-GB" sz="2800">
                <a:solidFill>
                  <a:schemeClr val="lt1"/>
                </a:solidFill>
                <a:latin typeface="Helvetica Neue"/>
                <a:ea typeface="Helvetica Neue"/>
                <a:cs typeface="Helvetica Neue"/>
                <a:sym typeface="Helvetica Neue"/>
              </a:rPr>
              <a:t>4. Corporate Engagement</a:t>
            </a:r>
            <a:endParaRPr/>
          </a:p>
        </p:txBody>
      </p:sp>
      <p:sp>
        <p:nvSpPr>
          <p:cNvPr id="132" name="Google Shape;132;p7"/>
          <p:cNvSpPr/>
          <p:nvPr/>
        </p:nvSpPr>
        <p:spPr>
          <a:xfrm>
            <a:off x="2187388" y="4238296"/>
            <a:ext cx="3441510" cy="1062974"/>
          </a:xfrm>
          <a:prstGeom prst="rect">
            <a:avLst/>
          </a:prstGeom>
          <a:solidFill>
            <a:srgbClr val="C25B56"/>
          </a:solidFill>
          <a:ln>
            <a:noFill/>
          </a:ln>
        </p:spPr>
        <p:txBody>
          <a:bodyPr anchorCtr="0" anchor="t" bIns="45700" lIns="91425" spcFirstLastPara="1" rIns="91425" wrap="square" tIns="45700">
            <a:noAutofit/>
          </a:bodyPr>
          <a:lstStyle/>
          <a:p>
            <a:pPr indent="0" lvl="0" marL="0" marR="0" rtl="0" algn="l">
              <a:lnSpc>
                <a:spcPct val="107000"/>
              </a:lnSpc>
              <a:spcBef>
                <a:spcPts val="0"/>
              </a:spcBef>
              <a:spcAft>
                <a:spcPts val="0"/>
              </a:spcAft>
              <a:buNone/>
            </a:pPr>
            <a:r>
              <a:rPr lang="en-GB" sz="2800">
                <a:solidFill>
                  <a:schemeClr val="lt1"/>
                </a:solidFill>
                <a:latin typeface="Helvetica Neue"/>
                <a:ea typeface="Helvetica Neue"/>
                <a:cs typeface="Helvetica Neue"/>
                <a:sym typeface="Helvetica Neue"/>
              </a:rPr>
              <a:t>3. Partner Orgs Webinars </a:t>
            </a:r>
            <a:endParaRPr/>
          </a:p>
          <a:p>
            <a:pPr indent="0" lvl="0" marL="0" marR="0" rtl="0" algn="l">
              <a:lnSpc>
                <a:spcPct val="107000"/>
              </a:lnSpc>
              <a:spcBef>
                <a:spcPts val="800"/>
              </a:spcBef>
              <a:spcAft>
                <a:spcPts val="0"/>
              </a:spcAft>
              <a:buNone/>
            </a:pPr>
            <a:r>
              <a:t/>
            </a:r>
            <a:endParaRPr sz="2000">
              <a:solidFill>
                <a:schemeClr val="lt1"/>
              </a:solidFill>
              <a:latin typeface="Helvetica Neue"/>
              <a:ea typeface="Helvetica Neue"/>
              <a:cs typeface="Helvetica Neue"/>
              <a:sym typeface="Helvetica Neue"/>
            </a:endParaRPr>
          </a:p>
          <a:p>
            <a:pPr indent="0" lvl="0" marL="0" marR="0" rtl="0" algn="l">
              <a:lnSpc>
                <a:spcPct val="107000"/>
              </a:lnSpc>
              <a:spcBef>
                <a:spcPts val="800"/>
              </a:spcBef>
              <a:spcAft>
                <a:spcPts val="0"/>
              </a:spcAft>
              <a:buNone/>
            </a:pPr>
            <a:r>
              <a:t/>
            </a:r>
            <a:endParaRPr sz="2800">
              <a:solidFill>
                <a:schemeClr val="lt1"/>
              </a:solidFill>
              <a:latin typeface="Helvetica Neue"/>
              <a:ea typeface="Helvetica Neue"/>
              <a:cs typeface="Helvetica Neue"/>
              <a:sym typeface="Helvetica Neue"/>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6" name="Shape 136"/>
        <p:cNvGrpSpPr/>
        <p:nvPr/>
      </p:nvGrpSpPr>
      <p:grpSpPr>
        <a:xfrm>
          <a:off x="0" y="0"/>
          <a:ext cx="0" cy="0"/>
          <a:chOff x="0" y="0"/>
          <a:chExt cx="0" cy="0"/>
        </a:xfrm>
      </p:grpSpPr>
      <p:sp>
        <p:nvSpPr>
          <p:cNvPr id="137" name="Google Shape;137;p8"/>
          <p:cNvSpPr/>
          <p:nvPr/>
        </p:nvSpPr>
        <p:spPr>
          <a:xfrm>
            <a:off x="838200" y="513779"/>
            <a:ext cx="3441510" cy="1062975"/>
          </a:xfrm>
          <a:prstGeom prst="rect">
            <a:avLst/>
          </a:prstGeom>
          <a:solidFill>
            <a:srgbClr val="C25B56"/>
          </a:solidFill>
          <a:ln>
            <a:noFill/>
          </a:ln>
        </p:spPr>
        <p:txBody>
          <a:bodyPr anchorCtr="0" anchor="t" bIns="45700" lIns="91425" spcFirstLastPara="1" rIns="91425" wrap="square" tIns="45700">
            <a:noAutofit/>
          </a:bodyPr>
          <a:lstStyle/>
          <a:p>
            <a:pPr indent="0" lvl="0" marL="0" marR="0" rtl="0" algn="l">
              <a:lnSpc>
                <a:spcPct val="107000"/>
              </a:lnSpc>
              <a:spcBef>
                <a:spcPts val="0"/>
              </a:spcBef>
              <a:spcAft>
                <a:spcPts val="0"/>
              </a:spcAft>
              <a:buNone/>
            </a:pPr>
            <a:r>
              <a:rPr lang="en-GB" sz="2800">
                <a:solidFill>
                  <a:schemeClr val="lt1"/>
                </a:solidFill>
                <a:latin typeface="Helvetica Neue"/>
                <a:ea typeface="Helvetica Neue"/>
                <a:cs typeface="Helvetica Neue"/>
                <a:sym typeface="Helvetica Neue"/>
              </a:rPr>
              <a:t>Timeline</a:t>
            </a:r>
            <a:endParaRPr/>
          </a:p>
        </p:txBody>
      </p:sp>
      <p:grpSp>
        <p:nvGrpSpPr>
          <p:cNvPr id="138" name="Google Shape;138;p8"/>
          <p:cNvGrpSpPr/>
          <p:nvPr/>
        </p:nvGrpSpPr>
        <p:grpSpPr>
          <a:xfrm>
            <a:off x="842371" y="2147072"/>
            <a:ext cx="10507256" cy="3708442"/>
            <a:chOff x="4171" y="321447"/>
            <a:chExt cx="10507256" cy="3708442"/>
          </a:xfrm>
        </p:grpSpPr>
        <p:sp>
          <p:nvSpPr>
            <p:cNvPr id="139" name="Google Shape;139;p8"/>
            <p:cNvSpPr/>
            <p:nvPr/>
          </p:nvSpPr>
          <p:spPr>
            <a:xfrm>
              <a:off x="4171" y="321447"/>
              <a:ext cx="1236147" cy="618073"/>
            </a:xfrm>
            <a:prstGeom prst="roundRect">
              <a:avLst>
                <a:gd fmla="val 10000" name="adj"/>
              </a:avLst>
            </a:prstGeom>
            <a:solidFill>
              <a:schemeClr val="accent3"/>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8"/>
            <p:cNvSpPr txBox="1"/>
            <p:nvPr/>
          </p:nvSpPr>
          <p:spPr>
            <a:xfrm>
              <a:off x="22274" y="339550"/>
              <a:ext cx="1199941" cy="581867"/>
            </a:xfrm>
            <a:prstGeom prst="rect">
              <a:avLst/>
            </a:prstGeom>
            <a:noFill/>
            <a:ln>
              <a:noFill/>
            </a:ln>
          </p:spPr>
          <p:txBody>
            <a:bodyPr anchorCtr="0" anchor="ctr" bIns="44450" lIns="66675" spcFirstLastPara="1" rIns="66675" wrap="square" tIns="44450">
              <a:noAutofit/>
            </a:bodyPr>
            <a:lstStyle/>
            <a:p>
              <a:pPr indent="0" lvl="0" marL="0" marR="0" rtl="0" algn="ctr">
                <a:lnSpc>
                  <a:spcPct val="90000"/>
                </a:lnSpc>
                <a:spcBef>
                  <a:spcPts val="0"/>
                </a:spcBef>
                <a:spcAft>
                  <a:spcPts val="0"/>
                </a:spcAft>
                <a:buClr>
                  <a:schemeClr val="lt1"/>
                </a:buClr>
                <a:buSzPts val="3500"/>
                <a:buFont typeface="Calibri"/>
                <a:buNone/>
              </a:pPr>
              <a:r>
                <a:rPr lang="en-GB" sz="3500">
                  <a:solidFill>
                    <a:schemeClr val="lt1"/>
                  </a:solidFill>
                  <a:latin typeface="Calibri"/>
                  <a:ea typeface="Calibri"/>
                  <a:cs typeface="Calibri"/>
                  <a:sym typeface="Calibri"/>
                </a:rPr>
                <a:t>June</a:t>
              </a:r>
              <a:endParaRPr/>
            </a:p>
          </p:txBody>
        </p:sp>
        <p:sp>
          <p:nvSpPr>
            <p:cNvPr id="141" name="Google Shape;141;p8"/>
            <p:cNvSpPr/>
            <p:nvPr/>
          </p:nvSpPr>
          <p:spPr>
            <a:xfrm>
              <a:off x="127786" y="939521"/>
              <a:ext cx="123614" cy="463555"/>
            </a:xfrm>
            <a:custGeom>
              <a:rect b="b" l="l" r="r" t="t"/>
              <a:pathLst>
                <a:path extrusionOk="0" h="120000" w="120000">
                  <a:moveTo>
                    <a:pt x="0" y="0"/>
                  </a:moveTo>
                  <a:lnTo>
                    <a:pt x="0" y="120000"/>
                  </a:lnTo>
                  <a:lnTo>
                    <a:pt x="120000" y="120000"/>
                  </a:lnTo>
                </a:path>
              </a:pathLst>
            </a:custGeom>
            <a:noFill/>
            <a:ln cap="flat" cmpd="sng" w="12700">
              <a:solidFill>
                <a:schemeClr val="accent4"/>
              </a:solidFill>
              <a:prstDash val="solid"/>
              <a:miter lim="800000"/>
              <a:headEnd len="sm" w="sm" type="none"/>
              <a:tailEnd len="sm" w="sm" type="none"/>
            </a:ln>
          </p:spPr>
        </p:sp>
        <p:sp>
          <p:nvSpPr>
            <p:cNvPr id="142" name="Google Shape;142;p8"/>
            <p:cNvSpPr/>
            <p:nvPr/>
          </p:nvSpPr>
          <p:spPr>
            <a:xfrm>
              <a:off x="251401" y="1094039"/>
              <a:ext cx="988918" cy="618073"/>
            </a:xfrm>
            <a:prstGeom prst="roundRect">
              <a:avLst>
                <a:gd fmla="val 10000" name="adj"/>
              </a:avLst>
            </a:prstGeom>
            <a:solidFill>
              <a:schemeClr val="lt1">
                <a:alpha val="89803"/>
              </a:schemeClr>
            </a:solidFill>
            <a:ln cap="flat" cmpd="sng" w="12700">
              <a:solidFill>
                <a:schemeClr val="accent3"/>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8"/>
            <p:cNvSpPr txBox="1"/>
            <p:nvPr/>
          </p:nvSpPr>
          <p:spPr>
            <a:xfrm>
              <a:off x="269504" y="1112142"/>
              <a:ext cx="952712" cy="581867"/>
            </a:xfrm>
            <a:prstGeom prst="rect">
              <a:avLst/>
            </a:prstGeom>
            <a:noFill/>
            <a:ln>
              <a:noFill/>
            </a:ln>
          </p:spPr>
          <p:txBody>
            <a:bodyPr anchorCtr="0" anchor="ctr" bIns="16500" lIns="24750" spcFirstLastPara="1" rIns="24750" wrap="square" tIns="16500">
              <a:noAutofit/>
            </a:bodyPr>
            <a:lstStyle/>
            <a:p>
              <a:pPr indent="0" lvl="0" marL="0" marR="0" rtl="0" algn="ctr">
                <a:lnSpc>
                  <a:spcPct val="90000"/>
                </a:lnSpc>
                <a:spcBef>
                  <a:spcPts val="0"/>
                </a:spcBef>
                <a:spcAft>
                  <a:spcPts val="0"/>
                </a:spcAft>
                <a:buClr>
                  <a:schemeClr val="dk1"/>
                </a:buClr>
                <a:buSzPts val="1300"/>
                <a:buFont typeface="Calibri"/>
                <a:buNone/>
              </a:pPr>
              <a:r>
                <a:rPr lang="en-GB" sz="1300">
                  <a:solidFill>
                    <a:schemeClr val="dk1"/>
                  </a:solidFill>
                  <a:latin typeface="Calibri"/>
                  <a:ea typeface="Calibri"/>
                  <a:cs typeface="Calibri"/>
                  <a:sym typeface="Calibri"/>
                </a:rPr>
                <a:t>Theme</a:t>
              </a:r>
              <a:endParaRPr/>
            </a:p>
          </p:txBody>
        </p:sp>
        <p:sp>
          <p:nvSpPr>
            <p:cNvPr id="144" name="Google Shape;144;p8"/>
            <p:cNvSpPr/>
            <p:nvPr/>
          </p:nvSpPr>
          <p:spPr>
            <a:xfrm>
              <a:off x="127786" y="939521"/>
              <a:ext cx="123614" cy="1236147"/>
            </a:xfrm>
            <a:custGeom>
              <a:rect b="b" l="l" r="r" t="t"/>
              <a:pathLst>
                <a:path extrusionOk="0" h="120000" w="120000">
                  <a:moveTo>
                    <a:pt x="0" y="0"/>
                  </a:moveTo>
                  <a:lnTo>
                    <a:pt x="0" y="120000"/>
                  </a:lnTo>
                  <a:lnTo>
                    <a:pt x="120000" y="120000"/>
                  </a:lnTo>
                </a:path>
              </a:pathLst>
            </a:custGeom>
            <a:noFill/>
            <a:ln cap="flat" cmpd="sng" w="12700">
              <a:solidFill>
                <a:schemeClr val="accent4"/>
              </a:solidFill>
              <a:prstDash val="solid"/>
              <a:miter lim="800000"/>
              <a:headEnd len="sm" w="sm" type="none"/>
              <a:tailEnd len="sm" w="sm" type="none"/>
            </a:ln>
          </p:spPr>
        </p:sp>
        <p:sp>
          <p:nvSpPr>
            <p:cNvPr id="145" name="Google Shape;145;p8"/>
            <p:cNvSpPr/>
            <p:nvPr/>
          </p:nvSpPr>
          <p:spPr>
            <a:xfrm>
              <a:off x="251401" y="1866632"/>
              <a:ext cx="988918" cy="618073"/>
            </a:xfrm>
            <a:prstGeom prst="roundRect">
              <a:avLst>
                <a:gd fmla="val 10000" name="adj"/>
              </a:avLst>
            </a:prstGeom>
            <a:solidFill>
              <a:schemeClr val="lt1">
                <a:alpha val="89803"/>
              </a:schemeClr>
            </a:solidFill>
            <a:ln cap="flat" cmpd="sng" w="12700">
              <a:solidFill>
                <a:srgbClr val="A89A9A"/>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8"/>
            <p:cNvSpPr txBox="1"/>
            <p:nvPr/>
          </p:nvSpPr>
          <p:spPr>
            <a:xfrm>
              <a:off x="269504" y="1884735"/>
              <a:ext cx="952712" cy="581867"/>
            </a:xfrm>
            <a:prstGeom prst="rect">
              <a:avLst/>
            </a:prstGeom>
            <a:noFill/>
            <a:ln>
              <a:noFill/>
            </a:ln>
          </p:spPr>
          <p:txBody>
            <a:bodyPr anchorCtr="0" anchor="ctr" bIns="16500" lIns="24750" spcFirstLastPara="1" rIns="24750" wrap="square" tIns="16500">
              <a:noAutofit/>
            </a:bodyPr>
            <a:lstStyle/>
            <a:p>
              <a:pPr indent="0" lvl="0" marL="0" marR="0" rtl="0" algn="ctr">
                <a:lnSpc>
                  <a:spcPct val="90000"/>
                </a:lnSpc>
                <a:spcBef>
                  <a:spcPts val="0"/>
                </a:spcBef>
                <a:spcAft>
                  <a:spcPts val="0"/>
                </a:spcAft>
                <a:buClr>
                  <a:schemeClr val="dk1"/>
                </a:buClr>
                <a:buSzPts val="1300"/>
                <a:buFont typeface="Calibri"/>
                <a:buNone/>
              </a:pPr>
              <a:r>
                <a:rPr lang="en-GB" sz="1300">
                  <a:solidFill>
                    <a:schemeClr val="dk1"/>
                  </a:solidFill>
                  <a:latin typeface="Calibri"/>
                  <a:ea typeface="Calibri"/>
                  <a:cs typeface="Calibri"/>
                  <a:sym typeface="Calibri"/>
                </a:rPr>
                <a:t>Share strategy</a:t>
              </a:r>
              <a:endParaRPr/>
            </a:p>
          </p:txBody>
        </p:sp>
        <p:sp>
          <p:nvSpPr>
            <p:cNvPr id="147" name="Google Shape;147;p8"/>
            <p:cNvSpPr/>
            <p:nvPr/>
          </p:nvSpPr>
          <p:spPr>
            <a:xfrm>
              <a:off x="1549356" y="321447"/>
              <a:ext cx="1236147" cy="618073"/>
            </a:xfrm>
            <a:prstGeom prst="roundRect">
              <a:avLst>
                <a:gd fmla="val 10000" name="adj"/>
              </a:avLst>
            </a:prstGeom>
            <a:solidFill>
              <a:srgbClr val="AE8D8D"/>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8"/>
            <p:cNvSpPr txBox="1"/>
            <p:nvPr/>
          </p:nvSpPr>
          <p:spPr>
            <a:xfrm>
              <a:off x="1567459" y="339550"/>
              <a:ext cx="1199941" cy="581867"/>
            </a:xfrm>
            <a:prstGeom prst="rect">
              <a:avLst/>
            </a:prstGeom>
            <a:noFill/>
            <a:ln>
              <a:noFill/>
            </a:ln>
          </p:spPr>
          <p:txBody>
            <a:bodyPr anchorCtr="0" anchor="ctr" bIns="44450" lIns="66675" spcFirstLastPara="1" rIns="66675" wrap="square" tIns="44450">
              <a:noAutofit/>
            </a:bodyPr>
            <a:lstStyle/>
            <a:p>
              <a:pPr indent="0" lvl="0" marL="0" marR="0" rtl="0" algn="ctr">
                <a:lnSpc>
                  <a:spcPct val="90000"/>
                </a:lnSpc>
                <a:spcBef>
                  <a:spcPts val="0"/>
                </a:spcBef>
                <a:spcAft>
                  <a:spcPts val="0"/>
                </a:spcAft>
                <a:buClr>
                  <a:schemeClr val="lt1"/>
                </a:buClr>
                <a:buSzPts val="3500"/>
                <a:buFont typeface="Calibri"/>
                <a:buNone/>
              </a:pPr>
              <a:r>
                <a:rPr lang="en-GB" sz="3500">
                  <a:solidFill>
                    <a:schemeClr val="lt1"/>
                  </a:solidFill>
                  <a:latin typeface="Calibri"/>
                  <a:ea typeface="Calibri"/>
                  <a:cs typeface="Calibri"/>
                  <a:sym typeface="Calibri"/>
                </a:rPr>
                <a:t>July</a:t>
              </a:r>
              <a:endParaRPr/>
            </a:p>
          </p:txBody>
        </p:sp>
        <p:sp>
          <p:nvSpPr>
            <p:cNvPr id="149" name="Google Shape;149;p8"/>
            <p:cNvSpPr/>
            <p:nvPr/>
          </p:nvSpPr>
          <p:spPr>
            <a:xfrm>
              <a:off x="1672971" y="939521"/>
              <a:ext cx="123614" cy="463555"/>
            </a:xfrm>
            <a:custGeom>
              <a:rect b="b" l="l" r="r" t="t"/>
              <a:pathLst>
                <a:path extrusionOk="0" h="120000" w="120000">
                  <a:moveTo>
                    <a:pt x="0" y="0"/>
                  </a:moveTo>
                  <a:lnTo>
                    <a:pt x="0" y="120000"/>
                  </a:lnTo>
                  <a:lnTo>
                    <a:pt x="120000" y="120000"/>
                  </a:lnTo>
                </a:path>
              </a:pathLst>
            </a:custGeom>
            <a:noFill/>
            <a:ln cap="flat" cmpd="sng" w="12700">
              <a:solidFill>
                <a:schemeClr val="accent4"/>
              </a:solidFill>
              <a:prstDash val="solid"/>
              <a:miter lim="800000"/>
              <a:headEnd len="sm" w="sm" type="none"/>
              <a:tailEnd len="sm" w="sm" type="none"/>
            </a:ln>
          </p:spPr>
        </p:sp>
        <p:sp>
          <p:nvSpPr>
            <p:cNvPr id="150" name="Google Shape;150;p8"/>
            <p:cNvSpPr/>
            <p:nvPr/>
          </p:nvSpPr>
          <p:spPr>
            <a:xfrm>
              <a:off x="1796586" y="1094039"/>
              <a:ext cx="988918" cy="618073"/>
            </a:xfrm>
            <a:prstGeom prst="roundRect">
              <a:avLst>
                <a:gd fmla="val 10000" name="adj"/>
              </a:avLst>
            </a:prstGeom>
            <a:solidFill>
              <a:schemeClr val="lt1">
                <a:alpha val="89803"/>
              </a:schemeClr>
            </a:solidFill>
            <a:ln cap="flat" cmpd="sng" w="12700">
              <a:solidFill>
                <a:srgbClr val="AD9090"/>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8"/>
            <p:cNvSpPr txBox="1"/>
            <p:nvPr/>
          </p:nvSpPr>
          <p:spPr>
            <a:xfrm>
              <a:off x="1814689" y="1112142"/>
              <a:ext cx="952712" cy="581867"/>
            </a:xfrm>
            <a:prstGeom prst="rect">
              <a:avLst/>
            </a:prstGeom>
            <a:noFill/>
            <a:ln>
              <a:noFill/>
            </a:ln>
          </p:spPr>
          <p:txBody>
            <a:bodyPr anchorCtr="0" anchor="ctr" bIns="16500" lIns="24750" spcFirstLastPara="1" rIns="24750" wrap="square" tIns="16500">
              <a:noAutofit/>
            </a:bodyPr>
            <a:lstStyle/>
            <a:p>
              <a:pPr indent="0" lvl="0" marL="0" marR="0" rtl="0" algn="ctr">
                <a:lnSpc>
                  <a:spcPct val="90000"/>
                </a:lnSpc>
                <a:spcBef>
                  <a:spcPts val="0"/>
                </a:spcBef>
                <a:spcAft>
                  <a:spcPts val="0"/>
                </a:spcAft>
                <a:buClr>
                  <a:schemeClr val="dk1"/>
                </a:buClr>
                <a:buSzPts val="1300"/>
                <a:buFont typeface="Calibri"/>
                <a:buNone/>
              </a:pPr>
              <a:r>
                <a:rPr lang="en-GB" sz="1300">
                  <a:solidFill>
                    <a:schemeClr val="dk1"/>
                  </a:solidFill>
                  <a:latin typeface="Calibri"/>
                  <a:ea typeface="Calibri"/>
                  <a:cs typeface="Calibri"/>
                  <a:sym typeface="Calibri"/>
                </a:rPr>
                <a:t>WG planning</a:t>
              </a:r>
              <a:endParaRPr/>
            </a:p>
          </p:txBody>
        </p:sp>
        <p:sp>
          <p:nvSpPr>
            <p:cNvPr id="152" name="Google Shape;152;p8"/>
            <p:cNvSpPr/>
            <p:nvPr/>
          </p:nvSpPr>
          <p:spPr>
            <a:xfrm>
              <a:off x="1672971" y="939521"/>
              <a:ext cx="123614" cy="1236147"/>
            </a:xfrm>
            <a:custGeom>
              <a:rect b="b" l="l" r="r" t="t"/>
              <a:pathLst>
                <a:path extrusionOk="0" h="120000" w="120000">
                  <a:moveTo>
                    <a:pt x="0" y="0"/>
                  </a:moveTo>
                  <a:lnTo>
                    <a:pt x="0" y="120000"/>
                  </a:lnTo>
                  <a:lnTo>
                    <a:pt x="120000" y="120000"/>
                  </a:lnTo>
                </a:path>
              </a:pathLst>
            </a:custGeom>
            <a:noFill/>
            <a:ln cap="flat" cmpd="sng" w="12700">
              <a:solidFill>
                <a:schemeClr val="accent4"/>
              </a:solidFill>
              <a:prstDash val="solid"/>
              <a:miter lim="800000"/>
              <a:headEnd len="sm" w="sm" type="none"/>
              <a:tailEnd len="sm" w="sm" type="none"/>
            </a:ln>
          </p:spPr>
        </p:sp>
        <p:sp>
          <p:nvSpPr>
            <p:cNvPr id="153" name="Google Shape;153;p8"/>
            <p:cNvSpPr/>
            <p:nvPr/>
          </p:nvSpPr>
          <p:spPr>
            <a:xfrm>
              <a:off x="1796586" y="1866632"/>
              <a:ext cx="988918" cy="618073"/>
            </a:xfrm>
            <a:prstGeom prst="roundRect">
              <a:avLst>
                <a:gd fmla="val 10000" name="adj"/>
              </a:avLst>
            </a:prstGeom>
            <a:solidFill>
              <a:schemeClr val="lt1">
                <a:alpha val="89803"/>
              </a:schemeClr>
            </a:solidFill>
            <a:ln cap="flat" cmpd="sng" w="12700">
              <a:solidFill>
                <a:srgbClr val="B28585"/>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8"/>
            <p:cNvSpPr txBox="1"/>
            <p:nvPr/>
          </p:nvSpPr>
          <p:spPr>
            <a:xfrm>
              <a:off x="1814689" y="1884735"/>
              <a:ext cx="952712" cy="581867"/>
            </a:xfrm>
            <a:prstGeom prst="rect">
              <a:avLst/>
            </a:prstGeom>
            <a:noFill/>
            <a:ln>
              <a:noFill/>
            </a:ln>
          </p:spPr>
          <p:txBody>
            <a:bodyPr anchorCtr="0" anchor="ctr" bIns="16500" lIns="24750" spcFirstLastPara="1" rIns="24750" wrap="square" tIns="16500">
              <a:noAutofit/>
            </a:bodyPr>
            <a:lstStyle/>
            <a:p>
              <a:pPr indent="0" lvl="0" marL="0" marR="0" rtl="0" algn="ctr">
                <a:lnSpc>
                  <a:spcPct val="90000"/>
                </a:lnSpc>
                <a:spcBef>
                  <a:spcPts val="0"/>
                </a:spcBef>
                <a:spcAft>
                  <a:spcPts val="0"/>
                </a:spcAft>
                <a:buClr>
                  <a:schemeClr val="dk1"/>
                </a:buClr>
                <a:buSzPts val="1300"/>
                <a:buFont typeface="Calibri"/>
                <a:buNone/>
              </a:pPr>
              <a:r>
                <a:rPr lang="en-GB" sz="1300">
                  <a:solidFill>
                    <a:schemeClr val="dk1"/>
                  </a:solidFill>
                  <a:latin typeface="Calibri"/>
                  <a:ea typeface="Calibri"/>
                  <a:cs typeface="Calibri"/>
                  <a:sym typeface="Calibri"/>
                </a:rPr>
                <a:t>Plan digital marketing</a:t>
              </a:r>
              <a:endParaRPr/>
            </a:p>
          </p:txBody>
        </p:sp>
        <p:sp>
          <p:nvSpPr>
            <p:cNvPr id="155" name="Google Shape;155;p8"/>
            <p:cNvSpPr/>
            <p:nvPr/>
          </p:nvSpPr>
          <p:spPr>
            <a:xfrm>
              <a:off x="3094541" y="321447"/>
              <a:ext cx="1236147" cy="618073"/>
            </a:xfrm>
            <a:prstGeom prst="roundRect">
              <a:avLst>
                <a:gd fmla="val 10000" name="adj"/>
              </a:avLst>
            </a:prstGeom>
            <a:solidFill>
              <a:srgbClr val="B97676"/>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8"/>
            <p:cNvSpPr txBox="1"/>
            <p:nvPr/>
          </p:nvSpPr>
          <p:spPr>
            <a:xfrm>
              <a:off x="3112644" y="339550"/>
              <a:ext cx="1199941" cy="581867"/>
            </a:xfrm>
            <a:prstGeom prst="rect">
              <a:avLst/>
            </a:prstGeom>
            <a:noFill/>
            <a:ln>
              <a:noFill/>
            </a:ln>
          </p:spPr>
          <p:txBody>
            <a:bodyPr anchorCtr="0" anchor="ctr" bIns="44450" lIns="66675" spcFirstLastPara="1" rIns="66675" wrap="square" tIns="44450">
              <a:noAutofit/>
            </a:bodyPr>
            <a:lstStyle/>
            <a:p>
              <a:pPr indent="0" lvl="0" marL="0" marR="0" rtl="0" algn="ctr">
                <a:lnSpc>
                  <a:spcPct val="90000"/>
                </a:lnSpc>
                <a:spcBef>
                  <a:spcPts val="0"/>
                </a:spcBef>
                <a:spcAft>
                  <a:spcPts val="0"/>
                </a:spcAft>
                <a:buClr>
                  <a:schemeClr val="lt1"/>
                </a:buClr>
                <a:buSzPts val="3500"/>
                <a:buFont typeface="Calibri"/>
                <a:buNone/>
              </a:pPr>
              <a:r>
                <a:rPr lang="en-GB" sz="3500">
                  <a:solidFill>
                    <a:schemeClr val="lt1"/>
                  </a:solidFill>
                  <a:latin typeface="Calibri"/>
                  <a:ea typeface="Calibri"/>
                  <a:cs typeface="Calibri"/>
                  <a:sym typeface="Calibri"/>
                </a:rPr>
                <a:t>Aug</a:t>
              </a:r>
              <a:endParaRPr/>
            </a:p>
          </p:txBody>
        </p:sp>
        <p:sp>
          <p:nvSpPr>
            <p:cNvPr id="157" name="Google Shape;157;p8"/>
            <p:cNvSpPr/>
            <p:nvPr/>
          </p:nvSpPr>
          <p:spPr>
            <a:xfrm>
              <a:off x="3218156" y="939521"/>
              <a:ext cx="123614" cy="463555"/>
            </a:xfrm>
            <a:custGeom>
              <a:rect b="b" l="l" r="r" t="t"/>
              <a:pathLst>
                <a:path extrusionOk="0" h="120000" w="120000">
                  <a:moveTo>
                    <a:pt x="0" y="0"/>
                  </a:moveTo>
                  <a:lnTo>
                    <a:pt x="0" y="120000"/>
                  </a:lnTo>
                  <a:lnTo>
                    <a:pt x="120000" y="120000"/>
                  </a:lnTo>
                </a:path>
              </a:pathLst>
            </a:custGeom>
            <a:noFill/>
            <a:ln cap="flat" cmpd="sng" w="12700">
              <a:solidFill>
                <a:schemeClr val="accent4"/>
              </a:solidFill>
              <a:prstDash val="solid"/>
              <a:miter lim="800000"/>
              <a:headEnd len="sm" w="sm" type="none"/>
              <a:tailEnd len="sm" w="sm" type="none"/>
            </a:ln>
          </p:spPr>
        </p:sp>
        <p:sp>
          <p:nvSpPr>
            <p:cNvPr id="158" name="Google Shape;158;p8"/>
            <p:cNvSpPr/>
            <p:nvPr/>
          </p:nvSpPr>
          <p:spPr>
            <a:xfrm>
              <a:off x="3341770" y="1094039"/>
              <a:ext cx="988918" cy="618073"/>
            </a:xfrm>
            <a:prstGeom prst="roundRect">
              <a:avLst>
                <a:gd fmla="val 10000" name="adj"/>
              </a:avLst>
            </a:prstGeom>
            <a:solidFill>
              <a:schemeClr val="lt1">
                <a:alpha val="89803"/>
              </a:schemeClr>
            </a:solidFill>
            <a:ln cap="flat" cmpd="sng" w="12700">
              <a:solidFill>
                <a:srgbClr val="B77979"/>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8"/>
            <p:cNvSpPr txBox="1"/>
            <p:nvPr/>
          </p:nvSpPr>
          <p:spPr>
            <a:xfrm>
              <a:off x="3359825" y="1112150"/>
              <a:ext cx="952800" cy="772500"/>
            </a:xfrm>
            <a:prstGeom prst="rect">
              <a:avLst/>
            </a:prstGeom>
            <a:noFill/>
            <a:ln>
              <a:noFill/>
            </a:ln>
          </p:spPr>
          <p:txBody>
            <a:bodyPr anchorCtr="0" anchor="ctr" bIns="16500" lIns="24750" spcFirstLastPara="1" rIns="24750" wrap="square" tIns="16500">
              <a:noAutofit/>
            </a:bodyPr>
            <a:lstStyle/>
            <a:p>
              <a:pPr indent="0" lvl="0" marL="0" marR="0" rtl="0" algn="ctr">
                <a:lnSpc>
                  <a:spcPct val="90000"/>
                </a:lnSpc>
                <a:spcBef>
                  <a:spcPts val="0"/>
                </a:spcBef>
                <a:spcAft>
                  <a:spcPts val="0"/>
                </a:spcAft>
                <a:buClr>
                  <a:schemeClr val="dk1"/>
                </a:buClr>
                <a:buSzPts val="1300"/>
                <a:buFont typeface="Calibri"/>
                <a:buNone/>
              </a:pPr>
              <a:r>
                <a:rPr lang="en-GB" sz="1300">
                  <a:solidFill>
                    <a:schemeClr val="dk1"/>
                  </a:solidFill>
                  <a:latin typeface="Calibri"/>
                  <a:ea typeface="Calibri"/>
                  <a:cs typeface="Calibri"/>
                  <a:sym typeface="Calibri"/>
                </a:rPr>
                <a:t>Get partners on board with us </a:t>
              </a:r>
              <a:endParaRPr/>
            </a:p>
          </p:txBody>
        </p:sp>
        <p:sp>
          <p:nvSpPr>
            <p:cNvPr id="160" name="Google Shape;160;p8"/>
            <p:cNvSpPr/>
            <p:nvPr/>
          </p:nvSpPr>
          <p:spPr>
            <a:xfrm>
              <a:off x="4639726" y="321447"/>
              <a:ext cx="1236147" cy="618073"/>
            </a:xfrm>
            <a:prstGeom prst="roundRect">
              <a:avLst>
                <a:gd fmla="val 10000" name="adj"/>
              </a:avLst>
            </a:prstGeom>
            <a:solidFill>
              <a:srgbClr val="C85B5B"/>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8"/>
            <p:cNvSpPr txBox="1"/>
            <p:nvPr/>
          </p:nvSpPr>
          <p:spPr>
            <a:xfrm>
              <a:off x="4657829" y="339550"/>
              <a:ext cx="1199941" cy="581867"/>
            </a:xfrm>
            <a:prstGeom prst="rect">
              <a:avLst/>
            </a:prstGeom>
            <a:noFill/>
            <a:ln>
              <a:noFill/>
            </a:ln>
          </p:spPr>
          <p:txBody>
            <a:bodyPr anchorCtr="0" anchor="ctr" bIns="44450" lIns="66675" spcFirstLastPara="1" rIns="66675" wrap="square" tIns="44450">
              <a:noAutofit/>
            </a:bodyPr>
            <a:lstStyle/>
            <a:p>
              <a:pPr indent="0" lvl="0" marL="0" marR="0" rtl="0" algn="ctr">
                <a:lnSpc>
                  <a:spcPct val="90000"/>
                </a:lnSpc>
                <a:spcBef>
                  <a:spcPts val="0"/>
                </a:spcBef>
                <a:spcAft>
                  <a:spcPts val="0"/>
                </a:spcAft>
                <a:buClr>
                  <a:schemeClr val="lt1"/>
                </a:buClr>
                <a:buSzPts val="3500"/>
                <a:buFont typeface="Calibri"/>
                <a:buNone/>
              </a:pPr>
              <a:r>
                <a:rPr lang="en-GB" sz="3500">
                  <a:solidFill>
                    <a:schemeClr val="lt1"/>
                  </a:solidFill>
                  <a:latin typeface="Calibri"/>
                  <a:ea typeface="Calibri"/>
                  <a:cs typeface="Calibri"/>
                  <a:sym typeface="Calibri"/>
                </a:rPr>
                <a:t>Sep</a:t>
              </a:r>
              <a:endParaRPr/>
            </a:p>
          </p:txBody>
        </p:sp>
        <p:sp>
          <p:nvSpPr>
            <p:cNvPr id="162" name="Google Shape;162;p8"/>
            <p:cNvSpPr/>
            <p:nvPr/>
          </p:nvSpPr>
          <p:spPr>
            <a:xfrm>
              <a:off x="4763340" y="939521"/>
              <a:ext cx="123614" cy="463555"/>
            </a:xfrm>
            <a:custGeom>
              <a:rect b="b" l="l" r="r" t="t"/>
              <a:pathLst>
                <a:path extrusionOk="0" h="120000" w="120000">
                  <a:moveTo>
                    <a:pt x="0" y="0"/>
                  </a:moveTo>
                  <a:lnTo>
                    <a:pt x="0" y="120000"/>
                  </a:lnTo>
                  <a:lnTo>
                    <a:pt x="120000" y="120000"/>
                  </a:lnTo>
                </a:path>
              </a:pathLst>
            </a:custGeom>
            <a:noFill/>
            <a:ln cap="flat" cmpd="sng" w="12700">
              <a:solidFill>
                <a:schemeClr val="accent4"/>
              </a:solidFill>
              <a:prstDash val="solid"/>
              <a:miter lim="800000"/>
              <a:headEnd len="sm" w="sm" type="none"/>
              <a:tailEnd len="sm" w="sm" type="none"/>
            </a:ln>
          </p:spPr>
        </p:sp>
        <p:sp>
          <p:nvSpPr>
            <p:cNvPr id="163" name="Google Shape;163;p8"/>
            <p:cNvSpPr/>
            <p:nvPr/>
          </p:nvSpPr>
          <p:spPr>
            <a:xfrm>
              <a:off x="4886955" y="1094039"/>
              <a:ext cx="988918" cy="618073"/>
            </a:xfrm>
            <a:prstGeom prst="roundRect">
              <a:avLst>
                <a:gd fmla="val 10000" name="adj"/>
              </a:avLst>
            </a:prstGeom>
            <a:solidFill>
              <a:schemeClr val="lt1">
                <a:alpha val="89803"/>
              </a:schemeClr>
            </a:solidFill>
            <a:ln cap="flat" cmpd="sng" w="12700">
              <a:solidFill>
                <a:srgbClr val="BE6E6E"/>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8"/>
            <p:cNvSpPr txBox="1"/>
            <p:nvPr/>
          </p:nvSpPr>
          <p:spPr>
            <a:xfrm>
              <a:off x="4905058" y="1112142"/>
              <a:ext cx="952712" cy="581867"/>
            </a:xfrm>
            <a:prstGeom prst="rect">
              <a:avLst/>
            </a:prstGeom>
            <a:noFill/>
            <a:ln>
              <a:noFill/>
            </a:ln>
          </p:spPr>
          <p:txBody>
            <a:bodyPr anchorCtr="0" anchor="ctr" bIns="16500" lIns="24750" spcFirstLastPara="1" rIns="24750" wrap="square" tIns="16500">
              <a:noAutofit/>
            </a:bodyPr>
            <a:lstStyle/>
            <a:p>
              <a:pPr indent="0" lvl="0" marL="0" marR="0" rtl="0" algn="ctr">
                <a:lnSpc>
                  <a:spcPct val="90000"/>
                </a:lnSpc>
                <a:spcBef>
                  <a:spcPts val="0"/>
                </a:spcBef>
                <a:spcAft>
                  <a:spcPts val="0"/>
                </a:spcAft>
                <a:buClr>
                  <a:schemeClr val="dk1"/>
                </a:buClr>
                <a:buSzPts val="1300"/>
                <a:buFont typeface="Calibri"/>
                <a:buNone/>
              </a:pPr>
              <a:r>
                <a:rPr lang="en-GB" sz="1300">
                  <a:solidFill>
                    <a:schemeClr val="dk1"/>
                  </a:solidFill>
                  <a:latin typeface="Calibri"/>
                  <a:ea typeface="Calibri"/>
                  <a:cs typeface="Calibri"/>
                  <a:sym typeface="Calibri"/>
                </a:rPr>
                <a:t>Book speakers / Stakeholders</a:t>
              </a:r>
              <a:endParaRPr/>
            </a:p>
          </p:txBody>
        </p:sp>
        <p:sp>
          <p:nvSpPr>
            <p:cNvPr id="165" name="Google Shape;165;p8"/>
            <p:cNvSpPr/>
            <p:nvPr/>
          </p:nvSpPr>
          <p:spPr>
            <a:xfrm>
              <a:off x="6184910" y="321447"/>
              <a:ext cx="1236147" cy="618073"/>
            </a:xfrm>
            <a:prstGeom prst="roundRect">
              <a:avLst>
                <a:gd fmla="val 10000" name="adj"/>
              </a:avLst>
            </a:prstGeom>
            <a:solidFill>
              <a:srgbClr val="D83E3E"/>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8"/>
            <p:cNvSpPr txBox="1"/>
            <p:nvPr/>
          </p:nvSpPr>
          <p:spPr>
            <a:xfrm>
              <a:off x="6203013" y="339550"/>
              <a:ext cx="1199941" cy="581867"/>
            </a:xfrm>
            <a:prstGeom prst="rect">
              <a:avLst/>
            </a:prstGeom>
            <a:noFill/>
            <a:ln>
              <a:noFill/>
            </a:ln>
          </p:spPr>
          <p:txBody>
            <a:bodyPr anchorCtr="0" anchor="ctr" bIns="44450" lIns="66675" spcFirstLastPara="1" rIns="66675" wrap="square" tIns="44450">
              <a:noAutofit/>
            </a:bodyPr>
            <a:lstStyle/>
            <a:p>
              <a:pPr indent="0" lvl="0" marL="0" marR="0" rtl="0" algn="ctr">
                <a:lnSpc>
                  <a:spcPct val="90000"/>
                </a:lnSpc>
                <a:spcBef>
                  <a:spcPts val="0"/>
                </a:spcBef>
                <a:spcAft>
                  <a:spcPts val="0"/>
                </a:spcAft>
                <a:buClr>
                  <a:schemeClr val="lt1"/>
                </a:buClr>
                <a:buSzPts val="3500"/>
                <a:buFont typeface="Calibri"/>
                <a:buNone/>
              </a:pPr>
              <a:r>
                <a:rPr lang="en-GB" sz="3500">
                  <a:solidFill>
                    <a:schemeClr val="lt1"/>
                  </a:solidFill>
                  <a:latin typeface="Calibri"/>
                  <a:ea typeface="Calibri"/>
                  <a:cs typeface="Calibri"/>
                  <a:sym typeface="Calibri"/>
                </a:rPr>
                <a:t>Oct</a:t>
              </a:r>
              <a:endParaRPr/>
            </a:p>
          </p:txBody>
        </p:sp>
        <p:sp>
          <p:nvSpPr>
            <p:cNvPr id="167" name="Google Shape;167;p8"/>
            <p:cNvSpPr/>
            <p:nvPr/>
          </p:nvSpPr>
          <p:spPr>
            <a:xfrm>
              <a:off x="6308525" y="939521"/>
              <a:ext cx="123614" cy="463555"/>
            </a:xfrm>
            <a:custGeom>
              <a:rect b="b" l="l" r="r" t="t"/>
              <a:pathLst>
                <a:path extrusionOk="0" h="120000" w="120000">
                  <a:moveTo>
                    <a:pt x="0" y="0"/>
                  </a:moveTo>
                  <a:lnTo>
                    <a:pt x="0" y="120000"/>
                  </a:lnTo>
                  <a:lnTo>
                    <a:pt x="120000" y="120000"/>
                  </a:lnTo>
                </a:path>
              </a:pathLst>
            </a:custGeom>
            <a:noFill/>
            <a:ln cap="flat" cmpd="sng" w="12700">
              <a:solidFill>
                <a:schemeClr val="accent4"/>
              </a:solidFill>
              <a:prstDash val="solid"/>
              <a:miter lim="800000"/>
              <a:headEnd len="sm" w="sm" type="none"/>
              <a:tailEnd len="sm" w="sm" type="none"/>
            </a:ln>
          </p:spPr>
        </p:sp>
        <p:sp>
          <p:nvSpPr>
            <p:cNvPr id="168" name="Google Shape;168;p8"/>
            <p:cNvSpPr/>
            <p:nvPr/>
          </p:nvSpPr>
          <p:spPr>
            <a:xfrm>
              <a:off x="6432140" y="1094039"/>
              <a:ext cx="988918" cy="618073"/>
            </a:xfrm>
            <a:prstGeom prst="roundRect">
              <a:avLst>
                <a:gd fmla="val 10000" name="adj"/>
              </a:avLst>
            </a:prstGeom>
            <a:solidFill>
              <a:schemeClr val="lt1">
                <a:alpha val="89803"/>
              </a:schemeClr>
            </a:solidFill>
            <a:ln cap="flat" cmpd="sng" w="12700">
              <a:solidFill>
                <a:srgbClr val="C4616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8"/>
            <p:cNvSpPr txBox="1"/>
            <p:nvPr/>
          </p:nvSpPr>
          <p:spPr>
            <a:xfrm>
              <a:off x="6450243" y="1112142"/>
              <a:ext cx="952712" cy="581867"/>
            </a:xfrm>
            <a:prstGeom prst="rect">
              <a:avLst/>
            </a:prstGeom>
            <a:noFill/>
            <a:ln>
              <a:noFill/>
            </a:ln>
          </p:spPr>
          <p:txBody>
            <a:bodyPr anchorCtr="0" anchor="ctr" bIns="16500" lIns="24750" spcFirstLastPara="1" rIns="24750" wrap="square" tIns="16500">
              <a:noAutofit/>
            </a:bodyPr>
            <a:lstStyle/>
            <a:p>
              <a:pPr indent="0" lvl="0" marL="0" marR="0" rtl="0" algn="ctr">
                <a:lnSpc>
                  <a:spcPct val="90000"/>
                </a:lnSpc>
                <a:spcBef>
                  <a:spcPts val="0"/>
                </a:spcBef>
                <a:spcAft>
                  <a:spcPts val="0"/>
                </a:spcAft>
                <a:buClr>
                  <a:schemeClr val="dk1"/>
                </a:buClr>
                <a:buSzPts val="1300"/>
                <a:buFont typeface="Calibri"/>
                <a:buNone/>
              </a:pPr>
              <a:r>
                <a:rPr lang="en-GB" sz="1300">
                  <a:solidFill>
                    <a:schemeClr val="dk1"/>
                  </a:solidFill>
                  <a:latin typeface="Calibri"/>
                  <a:ea typeface="Calibri"/>
                  <a:cs typeface="Calibri"/>
                  <a:sym typeface="Calibri"/>
                </a:rPr>
                <a:t>Poster designing</a:t>
              </a:r>
              <a:endParaRPr/>
            </a:p>
          </p:txBody>
        </p:sp>
        <p:sp>
          <p:nvSpPr>
            <p:cNvPr id="170" name="Google Shape;170;p8"/>
            <p:cNvSpPr/>
            <p:nvPr/>
          </p:nvSpPr>
          <p:spPr>
            <a:xfrm>
              <a:off x="6308525" y="939521"/>
              <a:ext cx="123614" cy="1236147"/>
            </a:xfrm>
            <a:custGeom>
              <a:rect b="b" l="l" r="r" t="t"/>
              <a:pathLst>
                <a:path extrusionOk="0" h="120000" w="120000">
                  <a:moveTo>
                    <a:pt x="0" y="0"/>
                  </a:moveTo>
                  <a:lnTo>
                    <a:pt x="0" y="120000"/>
                  </a:lnTo>
                  <a:lnTo>
                    <a:pt x="120000" y="120000"/>
                  </a:lnTo>
                </a:path>
              </a:pathLst>
            </a:custGeom>
            <a:noFill/>
            <a:ln cap="flat" cmpd="sng" w="12700">
              <a:solidFill>
                <a:schemeClr val="accent4"/>
              </a:solidFill>
              <a:prstDash val="solid"/>
              <a:miter lim="800000"/>
              <a:headEnd len="sm" w="sm" type="none"/>
              <a:tailEnd len="sm" w="sm" type="none"/>
            </a:ln>
          </p:spPr>
        </p:sp>
        <p:sp>
          <p:nvSpPr>
            <p:cNvPr id="171" name="Google Shape;171;p8"/>
            <p:cNvSpPr/>
            <p:nvPr/>
          </p:nvSpPr>
          <p:spPr>
            <a:xfrm>
              <a:off x="6432140" y="1866632"/>
              <a:ext cx="988918" cy="618073"/>
            </a:xfrm>
            <a:prstGeom prst="roundRect">
              <a:avLst>
                <a:gd fmla="val 10000" name="adj"/>
              </a:avLst>
            </a:prstGeom>
            <a:solidFill>
              <a:schemeClr val="lt1">
                <a:alpha val="89803"/>
              </a:schemeClr>
            </a:solidFill>
            <a:ln cap="flat" cmpd="sng" w="12700">
              <a:solidFill>
                <a:srgbClr val="CB5454"/>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8"/>
            <p:cNvSpPr txBox="1"/>
            <p:nvPr/>
          </p:nvSpPr>
          <p:spPr>
            <a:xfrm>
              <a:off x="6450243" y="1884735"/>
              <a:ext cx="952712" cy="581867"/>
            </a:xfrm>
            <a:prstGeom prst="rect">
              <a:avLst/>
            </a:prstGeom>
            <a:noFill/>
            <a:ln>
              <a:noFill/>
            </a:ln>
          </p:spPr>
          <p:txBody>
            <a:bodyPr anchorCtr="0" anchor="ctr" bIns="16500" lIns="24750" spcFirstLastPara="1" rIns="24750" wrap="square" tIns="16500">
              <a:noAutofit/>
            </a:bodyPr>
            <a:lstStyle/>
            <a:p>
              <a:pPr indent="0" lvl="0" marL="0" marR="0" rtl="0" algn="ctr">
                <a:lnSpc>
                  <a:spcPct val="90000"/>
                </a:lnSpc>
                <a:spcBef>
                  <a:spcPts val="0"/>
                </a:spcBef>
                <a:spcAft>
                  <a:spcPts val="0"/>
                </a:spcAft>
                <a:buClr>
                  <a:schemeClr val="dk1"/>
                </a:buClr>
                <a:buSzPts val="1300"/>
                <a:buFont typeface="Calibri"/>
                <a:buNone/>
              </a:pPr>
              <a:r>
                <a:rPr lang="en-GB" sz="1300">
                  <a:solidFill>
                    <a:schemeClr val="dk1"/>
                  </a:solidFill>
                  <a:latin typeface="Calibri"/>
                  <a:ea typeface="Calibri"/>
                  <a:cs typeface="Calibri"/>
                  <a:sym typeface="Calibri"/>
                </a:rPr>
                <a:t>Webinar hosting training</a:t>
              </a:r>
              <a:endParaRPr/>
            </a:p>
          </p:txBody>
        </p:sp>
        <p:sp>
          <p:nvSpPr>
            <p:cNvPr id="173" name="Google Shape;173;p8"/>
            <p:cNvSpPr/>
            <p:nvPr/>
          </p:nvSpPr>
          <p:spPr>
            <a:xfrm>
              <a:off x="7730095" y="321447"/>
              <a:ext cx="1236147" cy="618073"/>
            </a:xfrm>
            <a:prstGeom prst="roundRect">
              <a:avLst>
                <a:gd fmla="val 10000" name="adj"/>
              </a:avLst>
            </a:prstGeom>
            <a:solidFill>
              <a:srgbClr val="E92121"/>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8"/>
            <p:cNvSpPr txBox="1"/>
            <p:nvPr/>
          </p:nvSpPr>
          <p:spPr>
            <a:xfrm>
              <a:off x="7748198" y="339550"/>
              <a:ext cx="1199941" cy="581867"/>
            </a:xfrm>
            <a:prstGeom prst="rect">
              <a:avLst/>
            </a:prstGeom>
            <a:noFill/>
            <a:ln>
              <a:noFill/>
            </a:ln>
          </p:spPr>
          <p:txBody>
            <a:bodyPr anchorCtr="0" anchor="ctr" bIns="44450" lIns="66675" spcFirstLastPara="1" rIns="66675" wrap="square" tIns="44450">
              <a:noAutofit/>
            </a:bodyPr>
            <a:lstStyle/>
            <a:p>
              <a:pPr indent="0" lvl="0" marL="0" marR="0" rtl="0" algn="ctr">
                <a:lnSpc>
                  <a:spcPct val="90000"/>
                </a:lnSpc>
                <a:spcBef>
                  <a:spcPts val="0"/>
                </a:spcBef>
                <a:spcAft>
                  <a:spcPts val="0"/>
                </a:spcAft>
                <a:buClr>
                  <a:schemeClr val="lt1"/>
                </a:buClr>
                <a:buSzPts val="3500"/>
                <a:buFont typeface="Calibri"/>
                <a:buNone/>
              </a:pPr>
              <a:r>
                <a:rPr lang="en-GB" sz="3500">
                  <a:solidFill>
                    <a:schemeClr val="lt1"/>
                  </a:solidFill>
                  <a:latin typeface="Calibri"/>
                  <a:ea typeface="Calibri"/>
                  <a:cs typeface="Calibri"/>
                  <a:sym typeface="Calibri"/>
                </a:rPr>
                <a:t>Nov</a:t>
              </a:r>
              <a:endParaRPr/>
            </a:p>
          </p:txBody>
        </p:sp>
        <p:sp>
          <p:nvSpPr>
            <p:cNvPr id="175" name="Google Shape;175;p8"/>
            <p:cNvSpPr/>
            <p:nvPr/>
          </p:nvSpPr>
          <p:spPr>
            <a:xfrm>
              <a:off x="7853710" y="939521"/>
              <a:ext cx="123614" cy="463555"/>
            </a:xfrm>
            <a:custGeom>
              <a:rect b="b" l="l" r="r" t="t"/>
              <a:pathLst>
                <a:path extrusionOk="0" h="120000" w="120000">
                  <a:moveTo>
                    <a:pt x="0" y="0"/>
                  </a:moveTo>
                  <a:lnTo>
                    <a:pt x="0" y="120000"/>
                  </a:lnTo>
                  <a:lnTo>
                    <a:pt x="120000" y="120000"/>
                  </a:lnTo>
                </a:path>
              </a:pathLst>
            </a:custGeom>
            <a:noFill/>
            <a:ln cap="flat" cmpd="sng" w="12700">
              <a:solidFill>
                <a:schemeClr val="accent4"/>
              </a:solidFill>
              <a:prstDash val="solid"/>
              <a:miter lim="800000"/>
              <a:headEnd len="sm" w="sm" type="none"/>
              <a:tailEnd len="sm" w="sm" type="none"/>
            </a:ln>
          </p:spPr>
        </p:sp>
        <p:sp>
          <p:nvSpPr>
            <p:cNvPr id="176" name="Google Shape;176;p8"/>
            <p:cNvSpPr/>
            <p:nvPr/>
          </p:nvSpPr>
          <p:spPr>
            <a:xfrm>
              <a:off x="7977325" y="1094039"/>
              <a:ext cx="988918" cy="618073"/>
            </a:xfrm>
            <a:prstGeom prst="roundRect">
              <a:avLst>
                <a:gd fmla="val 10000" name="adj"/>
              </a:avLst>
            </a:prstGeom>
            <a:solidFill>
              <a:schemeClr val="lt1">
                <a:alpha val="89803"/>
              </a:schemeClr>
            </a:solidFill>
            <a:ln cap="flat" cmpd="sng" w="12700">
              <a:solidFill>
                <a:srgbClr val="D34747"/>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8"/>
            <p:cNvSpPr txBox="1"/>
            <p:nvPr/>
          </p:nvSpPr>
          <p:spPr>
            <a:xfrm>
              <a:off x="7995428" y="1112142"/>
              <a:ext cx="952712" cy="581867"/>
            </a:xfrm>
            <a:prstGeom prst="rect">
              <a:avLst/>
            </a:prstGeom>
            <a:noFill/>
            <a:ln>
              <a:noFill/>
            </a:ln>
          </p:spPr>
          <p:txBody>
            <a:bodyPr anchorCtr="0" anchor="ctr" bIns="16500" lIns="24750" spcFirstLastPara="1" rIns="24750" wrap="square" tIns="16500">
              <a:noAutofit/>
            </a:bodyPr>
            <a:lstStyle/>
            <a:p>
              <a:pPr indent="0" lvl="0" marL="0" marR="0" rtl="0" algn="ctr">
                <a:lnSpc>
                  <a:spcPct val="90000"/>
                </a:lnSpc>
                <a:spcBef>
                  <a:spcPts val="0"/>
                </a:spcBef>
                <a:spcAft>
                  <a:spcPts val="0"/>
                </a:spcAft>
                <a:buClr>
                  <a:schemeClr val="dk1"/>
                </a:buClr>
                <a:buSzPts val="1300"/>
                <a:buFont typeface="Calibri"/>
                <a:buNone/>
              </a:pPr>
              <a:r>
                <a:rPr lang="en-GB" sz="1300">
                  <a:solidFill>
                    <a:schemeClr val="dk1"/>
                  </a:solidFill>
                  <a:latin typeface="Calibri"/>
                  <a:ea typeface="Calibri"/>
                  <a:cs typeface="Calibri"/>
                  <a:sym typeface="Calibri"/>
                </a:rPr>
                <a:t>IAM launch</a:t>
              </a:r>
              <a:endParaRPr/>
            </a:p>
          </p:txBody>
        </p:sp>
        <p:sp>
          <p:nvSpPr>
            <p:cNvPr id="178" name="Google Shape;178;p8"/>
            <p:cNvSpPr/>
            <p:nvPr/>
          </p:nvSpPr>
          <p:spPr>
            <a:xfrm>
              <a:off x="7853710" y="939521"/>
              <a:ext cx="123614" cy="1236147"/>
            </a:xfrm>
            <a:custGeom>
              <a:rect b="b" l="l" r="r" t="t"/>
              <a:pathLst>
                <a:path extrusionOk="0" h="120000" w="120000">
                  <a:moveTo>
                    <a:pt x="0" y="0"/>
                  </a:moveTo>
                  <a:lnTo>
                    <a:pt x="0" y="120000"/>
                  </a:lnTo>
                  <a:lnTo>
                    <a:pt x="120000" y="120000"/>
                  </a:lnTo>
                </a:path>
              </a:pathLst>
            </a:custGeom>
            <a:noFill/>
            <a:ln cap="flat" cmpd="sng" w="12700">
              <a:solidFill>
                <a:schemeClr val="accent4"/>
              </a:solidFill>
              <a:prstDash val="solid"/>
              <a:miter lim="800000"/>
              <a:headEnd len="sm" w="sm" type="none"/>
              <a:tailEnd len="sm" w="sm" type="none"/>
            </a:ln>
          </p:spPr>
        </p:sp>
        <p:sp>
          <p:nvSpPr>
            <p:cNvPr id="179" name="Google Shape;179;p8"/>
            <p:cNvSpPr/>
            <p:nvPr/>
          </p:nvSpPr>
          <p:spPr>
            <a:xfrm>
              <a:off x="7977325" y="1866632"/>
              <a:ext cx="988918" cy="618073"/>
            </a:xfrm>
            <a:prstGeom prst="roundRect">
              <a:avLst>
                <a:gd fmla="val 10000" name="adj"/>
              </a:avLst>
            </a:prstGeom>
            <a:solidFill>
              <a:schemeClr val="lt1">
                <a:alpha val="89803"/>
              </a:schemeClr>
            </a:solidFill>
            <a:ln cap="flat" cmpd="sng" w="12700">
              <a:solidFill>
                <a:srgbClr val="DA3A3A"/>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8"/>
            <p:cNvSpPr txBox="1"/>
            <p:nvPr/>
          </p:nvSpPr>
          <p:spPr>
            <a:xfrm>
              <a:off x="7995428" y="1884735"/>
              <a:ext cx="952712" cy="581867"/>
            </a:xfrm>
            <a:prstGeom prst="rect">
              <a:avLst/>
            </a:prstGeom>
            <a:noFill/>
            <a:ln>
              <a:noFill/>
            </a:ln>
          </p:spPr>
          <p:txBody>
            <a:bodyPr anchorCtr="0" anchor="ctr" bIns="16500" lIns="24750" spcFirstLastPara="1" rIns="24750" wrap="square" tIns="16500">
              <a:noAutofit/>
            </a:bodyPr>
            <a:lstStyle/>
            <a:p>
              <a:pPr indent="0" lvl="0" marL="0" marR="0" rtl="0" algn="ctr">
                <a:lnSpc>
                  <a:spcPct val="90000"/>
                </a:lnSpc>
                <a:spcBef>
                  <a:spcPts val="0"/>
                </a:spcBef>
                <a:spcAft>
                  <a:spcPts val="0"/>
                </a:spcAft>
                <a:buClr>
                  <a:schemeClr val="dk1"/>
                </a:buClr>
                <a:buSzPts val="1300"/>
                <a:buFont typeface="Calibri"/>
                <a:buNone/>
              </a:pPr>
              <a:r>
                <a:rPr lang="en-GB" sz="1300">
                  <a:solidFill>
                    <a:schemeClr val="dk1"/>
                  </a:solidFill>
                  <a:latin typeface="Calibri"/>
                  <a:ea typeface="Calibri"/>
                  <a:cs typeface="Calibri"/>
                  <a:sym typeface="Calibri"/>
                </a:rPr>
                <a:t>Partner Events</a:t>
              </a:r>
              <a:endParaRPr/>
            </a:p>
          </p:txBody>
        </p:sp>
        <p:sp>
          <p:nvSpPr>
            <p:cNvPr id="181" name="Google Shape;181;p8"/>
            <p:cNvSpPr/>
            <p:nvPr/>
          </p:nvSpPr>
          <p:spPr>
            <a:xfrm>
              <a:off x="7853710" y="939521"/>
              <a:ext cx="123614" cy="2008740"/>
            </a:xfrm>
            <a:custGeom>
              <a:rect b="b" l="l" r="r" t="t"/>
              <a:pathLst>
                <a:path extrusionOk="0" h="120000" w="120000">
                  <a:moveTo>
                    <a:pt x="0" y="0"/>
                  </a:moveTo>
                  <a:lnTo>
                    <a:pt x="0" y="120000"/>
                  </a:lnTo>
                  <a:lnTo>
                    <a:pt x="120000" y="120000"/>
                  </a:lnTo>
                </a:path>
              </a:pathLst>
            </a:custGeom>
            <a:noFill/>
            <a:ln cap="flat" cmpd="sng" w="12700">
              <a:solidFill>
                <a:schemeClr val="accent4"/>
              </a:solidFill>
              <a:prstDash val="solid"/>
              <a:miter lim="800000"/>
              <a:headEnd len="sm" w="sm" type="none"/>
              <a:tailEnd len="sm" w="sm" type="none"/>
            </a:ln>
          </p:spPr>
        </p:sp>
        <p:sp>
          <p:nvSpPr>
            <p:cNvPr id="182" name="Google Shape;182;p8"/>
            <p:cNvSpPr/>
            <p:nvPr/>
          </p:nvSpPr>
          <p:spPr>
            <a:xfrm>
              <a:off x="7977325" y="2639224"/>
              <a:ext cx="988918" cy="618073"/>
            </a:xfrm>
            <a:prstGeom prst="roundRect">
              <a:avLst>
                <a:gd fmla="val 10000" name="adj"/>
              </a:avLst>
            </a:prstGeom>
            <a:solidFill>
              <a:schemeClr val="lt1">
                <a:alpha val="89803"/>
              </a:schemeClr>
            </a:solidFill>
            <a:ln cap="flat" cmpd="sng" w="12700">
              <a:solidFill>
                <a:srgbClr val="E32C2C"/>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8"/>
            <p:cNvSpPr txBox="1"/>
            <p:nvPr/>
          </p:nvSpPr>
          <p:spPr>
            <a:xfrm>
              <a:off x="7995428" y="2657327"/>
              <a:ext cx="952712" cy="581867"/>
            </a:xfrm>
            <a:prstGeom prst="rect">
              <a:avLst/>
            </a:prstGeom>
            <a:noFill/>
            <a:ln>
              <a:noFill/>
            </a:ln>
          </p:spPr>
          <p:txBody>
            <a:bodyPr anchorCtr="0" anchor="ctr" bIns="16500" lIns="24750" spcFirstLastPara="1" rIns="24750" wrap="square" tIns="16500">
              <a:noAutofit/>
            </a:bodyPr>
            <a:lstStyle/>
            <a:p>
              <a:pPr indent="0" lvl="0" marL="0" marR="0" rtl="0" algn="ctr">
                <a:lnSpc>
                  <a:spcPct val="90000"/>
                </a:lnSpc>
                <a:spcBef>
                  <a:spcPts val="0"/>
                </a:spcBef>
                <a:spcAft>
                  <a:spcPts val="0"/>
                </a:spcAft>
                <a:buClr>
                  <a:schemeClr val="dk1"/>
                </a:buClr>
                <a:buSzPts val="1300"/>
                <a:buFont typeface="Calibri"/>
                <a:buNone/>
              </a:pPr>
              <a:r>
                <a:rPr lang="en-GB" sz="1300">
                  <a:solidFill>
                    <a:schemeClr val="dk1"/>
                  </a:solidFill>
                  <a:latin typeface="Calibri"/>
                  <a:ea typeface="Calibri"/>
                  <a:cs typeface="Calibri"/>
                  <a:sym typeface="Calibri"/>
                </a:rPr>
                <a:t>MEND events</a:t>
              </a:r>
              <a:endParaRPr/>
            </a:p>
          </p:txBody>
        </p:sp>
        <p:sp>
          <p:nvSpPr>
            <p:cNvPr id="184" name="Google Shape;184;p8"/>
            <p:cNvSpPr/>
            <p:nvPr/>
          </p:nvSpPr>
          <p:spPr>
            <a:xfrm>
              <a:off x="7853710" y="939521"/>
              <a:ext cx="123614" cy="2781332"/>
            </a:xfrm>
            <a:custGeom>
              <a:rect b="b" l="l" r="r" t="t"/>
              <a:pathLst>
                <a:path extrusionOk="0" h="120000" w="120000">
                  <a:moveTo>
                    <a:pt x="0" y="0"/>
                  </a:moveTo>
                  <a:lnTo>
                    <a:pt x="0" y="120000"/>
                  </a:lnTo>
                  <a:lnTo>
                    <a:pt x="120000" y="120000"/>
                  </a:lnTo>
                </a:path>
              </a:pathLst>
            </a:custGeom>
            <a:noFill/>
            <a:ln cap="flat" cmpd="sng" w="12700">
              <a:solidFill>
                <a:schemeClr val="accent4"/>
              </a:solidFill>
              <a:prstDash val="solid"/>
              <a:miter lim="800000"/>
              <a:headEnd len="sm" w="sm" type="none"/>
              <a:tailEnd len="sm" w="sm" type="none"/>
            </a:ln>
          </p:spPr>
        </p:sp>
        <p:sp>
          <p:nvSpPr>
            <p:cNvPr id="185" name="Google Shape;185;p8"/>
            <p:cNvSpPr/>
            <p:nvPr/>
          </p:nvSpPr>
          <p:spPr>
            <a:xfrm>
              <a:off x="7977325" y="3411816"/>
              <a:ext cx="988918" cy="618073"/>
            </a:xfrm>
            <a:prstGeom prst="roundRect">
              <a:avLst>
                <a:gd fmla="val 10000" name="adj"/>
              </a:avLst>
            </a:prstGeom>
            <a:solidFill>
              <a:schemeClr val="lt1">
                <a:alpha val="89803"/>
              </a:schemeClr>
            </a:solidFill>
            <a:ln cap="flat" cmpd="sng" w="12700">
              <a:solidFill>
                <a:srgbClr val="EC1D1D"/>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8"/>
            <p:cNvSpPr txBox="1"/>
            <p:nvPr/>
          </p:nvSpPr>
          <p:spPr>
            <a:xfrm>
              <a:off x="7995428" y="3429919"/>
              <a:ext cx="952712" cy="581867"/>
            </a:xfrm>
            <a:prstGeom prst="rect">
              <a:avLst/>
            </a:prstGeom>
            <a:noFill/>
            <a:ln>
              <a:noFill/>
            </a:ln>
          </p:spPr>
          <p:txBody>
            <a:bodyPr anchorCtr="0" anchor="ctr" bIns="16500" lIns="24750" spcFirstLastPara="1" rIns="24750" wrap="square" tIns="16500">
              <a:noAutofit/>
            </a:bodyPr>
            <a:lstStyle/>
            <a:p>
              <a:pPr indent="0" lvl="0" marL="0" marR="0" rtl="0" algn="ctr">
                <a:lnSpc>
                  <a:spcPct val="90000"/>
                </a:lnSpc>
                <a:spcBef>
                  <a:spcPts val="0"/>
                </a:spcBef>
                <a:spcAft>
                  <a:spcPts val="0"/>
                </a:spcAft>
                <a:buClr>
                  <a:schemeClr val="dk1"/>
                </a:buClr>
                <a:buSzPts val="1300"/>
                <a:buFont typeface="Calibri"/>
                <a:buNone/>
              </a:pPr>
              <a:r>
                <a:rPr lang="en-GB" sz="1300">
                  <a:solidFill>
                    <a:schemeClr val="dk1"/>
                  </a:solidFill>
                  <a:latin typeface="Calibri"/>
                  <a:ea typeface="Calibri"/>
                  <a:cs typeface="Calibri"/>
                  <a:sym typeface="Calibri"/>
                </a:rPr>
                <a:t>Social Media action</a:t>
              </a:r>
              <a:endParaRPr/>
            </a:p>
          </p:txBody>
        </p:sp>
        <p:sp>
          <p:nvSpPr>
            <p:cNvPr id="187" name="Google Shape;187;p8"/>
            <p:cNvSpPr/>
            <p:nvPr/>
          </p:nvSpPr>
          <p:spPr>
            <a:xfrm>
              <a:off x="9275280" y="321447"/>
              <a:ext cx="1236147" cy="618073"/>
            </a:xfrm>
            <a:prstGeom prst="roundRect">
              <a:avLst>
                <a:gd fmla="val 10000" name="adj"/>
              </a:avLst>
            </a:prstGeom>
            <a:solidFill>
              <a:srgbClr val="FE0000"/>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8"/>
            <p:cNvSpPr txBox="1"/>
            <p:nvPr/>
          </p:nvSpPr>
          <p:spPr>
            <a:xfrm>
              <a:off x="9293383" y="339550"/>
              <a:ext cx="1199941" cy="581867"/>
            </a:xfrm>
            <a:prstGeom prst="rect">
              <a:avLst/>
            </a:prstGeom>
            <a:noFill/>
            <a:ln>
              <a:noFill/>
            </a:ln>
          </p:spPr>
          <p:txBody>
            <a:bodyPr anchorCtr="0" anchor="ctr" bIns="44450" lIns="66675" spcFirstLastPara="1" rIns="66675" wrap="square" tIns="44450">
              <a:noAutofit/>
            </a:bodyPr>
            <a:lstStyle/>
            <a:p>
              <a:pPr indent="0" lvl="0" marL="0" marR="0" rtl="0" algn="ctr">
                <a:lnSpc>
                  <a:spcPct val="90000"/>
                </a:lnSpc>
                <a:spcBef>
                  <a:spcPts val="0"/>
                </a:spcBef>
                <a:spcAft>
                  <a:spcPts val="0"/>
                </a:spcAft>
                <a:buClr>
                  <a:schemeClr val="lt1"/>
                </a:buClr>
                <a:buSzPts val="3500"/>
                <a:buFont typeface="Calibri"/>
                <a:buNone/>
              </a:pPr>
              <a:r>
                <a:rPr lang="en-GB" sz="3500">
                  <a:solidFill>
                    <a:schemeClr val="lt1"/>
                  </a:solidFill>
                  <a:latin typeface="Calibri"/>
                  <a:ea typeface="Calibri"/>
                  <a:cs typeface="Calibri"/>
                  <a:sym typeface="Calibri"/>
                </a:rPr>
                <a:t>Dec</a:t>
              </a:r>
              <a:endParaRPr/>
            </a:p>
          </p:txBody>
        </p:sp>
        <p:sp>
          <p:nvSpPr>
            <p:cNvPr id="189" name="Google Shape;189;p8"/>
            <p:cNvSpPr/>
            <p:nvPr/>
          </p:nvSpPr>
          <p:spPr>
            <a:xfrm>
              <a:off x="9398895" y="939521"/>
              <a:ext cx="123614" cy="463555"/>
            </a:xfrm>
            <a:custGeom>
              <a:rect b="b" l="l" r="r" t="t"/>
              <a:pathLst>
                <a:path extrusionOk="0" h="120000" w="120000">
                  <a:moveTo>
                    <a:pt x="0" y="0"/>
                  </a:moveTo>
                  <a:lnTo>
                    <a:pt x="0" y="120000"/>
                  </a:lnTo>
                  <a:lnTo>
                    <a:pt x="120000" y="120000"/>
                  </a:lnTo>
                </a:path>
              </a:pathLst>
            </a:custGeom>
            <a:noFill/>
            <a:ln cap="flat" cmpd="sng" w="12700">
              <a:solidFill>
                <a:schemeClr val="accent4"/>
              </a:solidFill>
              <a:prstDash val="solid"/>
              <a:miter lim="800000"/>
              <a:headEnd len="sm" w="sm" type="none"/>
              <a:tailEnd len="sm" w="sm" type="none"/>
            </a:ln>
          </p:spPr>
        </p:sp>
        <p:sp>
          <p:nvSpPr>
            <p:cNvPr id="190" name="Google Shape;190;p8"/>
            <p:cNvSpPr/>
            <p:nvPr/>
          </p:nvSpPr>
          <p:spPr>
            <a:xfrm>
              <a:off x="9522509" y="1094039"/>
              <a:ext cx="988918" cy="618073"/>
            </a:xfrm>
            <a:prstGeom prst="roundRect">
              <a:avLst>
                <a:gd fmla="val 10000" name="adj"/>
              </a:avLst>
            </a:prstGeom>
            <a:solidFill>
              <a:schemeClr val="lt1">
                <a:alpha val="89803"/>
              </a:schemeClr>
            </a:solidFill>
            <a:ln cap="flat" cmpd="sng" w="12700">
              <a:solidFill>
                <a:srgbClr val="F50E0E"/>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8"/>
            <p:cNvSpPr txBox="1"/>
            <p:nvPr/>
          </p:nvSpPr>
          <p:spPr>
            <a:xfrm>
              <a:off x="9540612" y="1112142"/>
              <a:ext cx="952712" cy="581867"/>
            </a:xfrm>
            <a:prstGeom prst="rect">
              <a:avLst/>
            </a:prstGeom>
            <a:noFill/>
            <a:ln>
              <a:noFill/>
            </a:ln>
          </p:spPr>
          <p:txBody>
            <a:bodyPr anchorCtr="0" anchor="ctr" bIns="16500" lIns="24750" spcFirstLastPara="1" rIns="24750" wrap="square" tIns="16500">
              <a:noAutofit/>
            </a:bodyPr>
            <a:lstStyle/>
            <a:p>
              <a:pPr indent="0" lvl="0" marL="0" marR="0" rtl="0" algn="ctr">
                <a:lnSpc>
                  <a:spcPct val="90000"/>
                </a:lnSpc>
                <a:spcBef>
                  <a:spcPts val="0"/>
                </a:spcBef>
                <a:spcAft>
                  <a:spcPts val="0"/>
                </a:spcAft>
                <a:buClr>
                  <a:schemeClr val="dk1"/>
                </a:buClr>
                <a:buSzPts val="1300"/>
                <a:buFont typeface="Calibri"/>
                <a:buNone/>
              </a:pPr>
              <a:r>
                <a:rPr lang="en-GB" sz="1300">
                  <a:solidFill>
                    <a:schemeClr val="dk1"/>
                  </a:solidFill>
                  <a:latin typeface="Calibri"/>
                  <a:ea typeface="Calibri"/>
                  <a:cs typeface="Calibri"/>
                  <a:sym typeface="Calibri"/>
                </a:rPr>
                <a:t>IAM Report</a:t>
              </a:r>
              <a:endParaRPr/>
            </a:p>
          </p:txBody>
        </p:sp>
        <p:sp>
          <p:nvSpPr>
            <p:cNvPr id="192" name="Google Shape;192;p8"/>
            <p:cNvSpPr/>
            <p:nvPr/>
          </p:nvSpPr>
          <p:spPr>
            <a:xfrm>
              <a:off x="9398895" y="939521"/>
              <a:ext cx="123614" cy="1236147"/>
            </a:xfrm>
            <a:custGeom>
              <a:rect b="b" l="l" r="r" t="t"/>
              <a:pathLst>
                <a:path extrusionOk="0" h="120000" w="120000">
                  <a:moveTo>
                    <a:pt x="0" y="0"/>
                  </a:moveTo>
                  <a:lnTo>
                    <a:pt x="0" y="120000"/>
                  </a:lnTo>
                  <a:lnTo>
                    <a:pt x="120000" y="120000"/>
                  </a:lnTo>
                </a:path>
              </a:pathLst>
            </a:custGeom>
            <a:noFill/>
            <a:ln cap="flat" cmpd="sng" w="12700">
              <a:solidFill>
                <a:schemeClr val="accent4"/>
              </a:solidFill>
              <a:prstDash val="solid"/>
              <a:miter lim="800000"/>
              <a:headEnd len="sm" w="sm" type="none"/>
              <a:tailEnd len="sm" w="sm" type="none"/>
            </a:ln>
          </p:spPr>
        </p:sp>
        <p:sp>
          <p:nvSpPr>
            <p:cNvPr id="193" name="Google Shape;193;p8"/>
            <p:cNvSpPr/>
            <p:nvPr/>
          </p:nvSpPr>
          <p:spPr>
            <a:xfrm>
              <a:off x="9522509" y="1866632"/>
              <a:ext cx="988918" cy="618073"/>
            </a:xfrm>
            <a:prstGeom prst="roundRect">
              <a:avLst>
                <a:gd fmla="val 10000" name="adj"/>
              </a:avLst>
            </a:prstGeom>
            <a:solidFill>
              <a:schemeClr val="lt1">
                <a:alpha val="89803"/>
              </a:schemeClr>
            </a:solidFill>
            <a:ln cap="flat" cmpd="sng" w="12700">
              <a:solidFill>
                <a:srgbClr val="FE0000"/>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 name="Google Shape;194;p8"/>
            <p:cNvSpPr txBox="1"/>
            <p:nvPr/>
          </p:nvSpPr>
          <p:spPr>
            <a:xfrm>
              <a:off x="9540612" y="1884735"/>
              <a:ext cx="952712" cy="581867"/>
            </a:xfrm>
            <a:prstGeom prst="rect">
              <a:avLst/>
            </a:prstGeom>
            <a:noFill/>
            <a:ln>
              <a:noFill/>
            </a:ln>
          </p:spPr>
          <p:txBody>
            <a:bodyPr anchorCtr="0" anchor="ctr" bIns="16500" lIns="24750" spcFirstLastPara="1" rIns="24750" wrap="square" tIns="16500">
              <a:noAutofit/>
            </a:bodyPr>
            <a:lstStyle/>
            <a:p>
              <a:pPr indent="0" lvl="0" marL="0" marR="0" rtl="0" algn="ctr">
                <a:lnSpc>
                  <a:spcPct val="90000"/>
                </a:lnSpc>
                <a:spcBef>
                  <a:spcPts val="0"/>
                </a:spcBef>
                <a:spcAft>
                  <a:spcPts val="0"/>
                </a:spcAft>
                <a:buClr>
                  <a:schemeClr val="dk1"/>
                </a:buClr>
                <a:buSzPts val="1300"/>
                <a:buFont typeface="Calibri"/>
                <a:buNone/>
              </a:pPr>
              <a:r>
                <a:rPr lang="en-GB" sz="1300">
                  <a:solidFill>
                    <a:schemeClr val="dk1"/>
                  </a:solidFill>
                  <a:latin typeface="Calibri"/>
                  <a:ea typeface="Calibri"/>
                  <a:cs typeface="Calibri"/>
                  <a:sym typeface="Calibri"/>
                </a:rPr>
                <a:t>Celebration</a:t>
              </a:r>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99" name="Shape 199"/>
        <p:cNvGrpSpPr/>
        <p:nvPr/>
      </p:nvGrpSpPr>
      <p:grpSpPr>
        <a:xfrm>
          <a:off x="0" y="0"/>
          <a:ext cx="0" cy="0"/>
          <a:chOff x="0" y="0"/>
          <a:chExt cx="0" cy="0"/>
        </a:xfrm>
      </p:grpSpPr>
      <p:sp>
        <p:nvSpPr>
          <p:cNvPr id="200" name="Google Shape;200;p9"/>
          <p:cNvSpPr/>
          <p:nvPr/>
        </p:nvSpPr>
        <p:spPr>
          <a:xfrm rot="-5400000">
            <a:off x="800100" y="1491343"/>
            <a:ext cx="3333749" cy="3499103"/>
          </a:xfrm>
          <a:prstGeom prst="downArrow">
            <a:avLst>
              <a:gd fmla="val 100000" name="adj1"/>
              <a:gd fmla="val 15788" name="adj2"/>
            </a:avLst>
          </a:prstGeom>
          <a:solidFill>
            <a:srgbClr val="40404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1" name="Google Shape;201;p9"/>
          <p:cNvSpPr txBox="1"/>
          <p:nvPr/>
        </p:nvSpPr>
        <p:spPr>
          <a:xfrm>
            <a:off x="1028700" y="1967266"/>
            <a:ext cx="2628900" cy="2547257"/>
          </a:xfrm>
          <a:prstGeom prst="rect">
            <a:avLst/>
          </a:prstGeom>
          <a:noFill/>
          <a:ln>
            <a:noFill/>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None/>
            </a:pPr>
            <a:r>
              <a:rPr lang="en-GB" sz="3600">
                <a:solidFill>
                  <a:srgbClr val="FFFFFF"/>
                </a:solidFill>
                <a:latin typeface="Calibri"/>
                <a:ea typeface="Calibri"/>
                <a:cs typeface="Calibri"/>
                <a:sym typeface="Calibri"/>
              </a:rPr>
              <a:t>Planning Checklist  </a:t>
            </a:r>
            <a:endParaRPr/>
          </a:p>
        </p:txBody>
      </p:sp>
      <p:pic>
        <p:nvPicPr>
          <p:cNvPr descr="A screenshot of a cell phone&#10;&#10;Description automatically generated" id="202" name="Google Shape;202;p9"/>
          <p:cNvPicPr preferRelativeResize="0"/>
          <p:nvPr/>
        </p:nvPicPr>
        <p:blipFill rotWithShape="1">
          <a:blip r:embed="rId3">
            <a:alphaModFix/>
          </a:blip>
          <a:srcRect b="0" l="0" r="0" t="0"/>
          <a:stretch/>
        </p:blipFill>
        <p:spPr>
          <a:xfrm>
            <a:off x="4777316" y="1046115"/>
            <a:ext cx="6780700" cy="4763441"/>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2020-06-02T18:07:27Z</dcterms:created>
  <dc:creator>Ali, Aman</dc:creator>
</cp:coreProperties>
</file>