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21" r:id="rId15"/>
    <p:sldId id="269" r:id="rId16"/>
    <p:sldId id="277" r:id="rId17"/>
    <p:sldId id="270" r:id="rId18"/>
    <p:sldId id="322" r:id="rId19"/>
    <p:sldId id="272" r:id="rId20"/>
    <p:sldId id="273" r:id="rId21"/>
    <p:sldId id="274" r:id="rId22"/>
    <p:sldId id="275" r:id="rId23"/>
    <p:sldId id="296" r:id="rId24"/>
    <p:sldId id="278" r:id="rId25"/>
    <p:sldId id="320" r:id="rId26"/>
    <p:sldId id="323" r:id="rId27"/>
    <p:sldId id="279" r:id="rId28"/>
    <p:sldId id="280" r:id="rId29"/>
    <p:sldId id="285" r:id="rId30"/>
    <p:sldId id="282" r:id="rId31"/>
    <p:sldId id="283" r:id="rId32"/>
    <p:sldId id="284" r:id="rId33"/>
    <p:sldId id="286" r:id="rId34"/>
    <p:sldId id="287" r:id="rId35"/>
    <p:sldId id="288" r:id="rId36"/>
    <p:sldId id="289" r:id="rId37"/>
    <p:sldId id="291"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2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1" autoAdjust="0"/>
    <p:restoredTop sz="85597" autoAdjust="0"/>
  </p:normalViewPr>
  <p:slideViewPr>
    <p:cSldViewPr snapToGrid="0">
      <p:cViewPr varScale="1">
        <p:scale>
          <a:sx n="139" d="100"/>
          <a:sy n="139" d="100"/>
        </p:scale>
        <p:origin x="1020"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EC467-089E-45B1-8836-C1436A3EDABC}" type="datetimeFigureOut">
              <a:rPr lang="en-GB" smtClean="0"/>
              <a:t>02/11/2018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5A954-47E4-4146-A0A2-2D79A2105CE5}" type="slidenum">
              <a:rPr lang="en-GB" smtClean="0"/>
              <a:t>‹#›</a:t>
            </a:fld>
            <a:endParaRPr lang="en-GB"/>
          </a:p>
        </p:txBody>
      </p:sp>
    </p:spTree>
    <p:extLst>
      <p:ext uri="{BB962C8B-B14F-4D97-AF65-F5344CB8AC3E}">
        <p14:creationId xmlns:p14="http://schemas.microsoft.com/office/powerpoint/2010/main" val="139561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Times New Roman" panose="02020603050405020304" pitchFamily="18" charset="0"/>
              <a:buAutoNum type="arabicPeriod"/>
            </a:pPr>
            <a:r>
              <a:rPr lang="en-GB" altLang="en-US" dirty="0"/>
              <a:t>Everybody please take out your mobile phones</a:t>
            </a:r>
          </a:p>
          <a:p>
            <a:pPr marL="228600" indent="-228600">
              <a:buFont typeface="Times New Roman" panose="02020603050405020304" pitchFamily="18" charset="0"/>
              <a:buAutoNum type="arabicPeriod"/>
            </a:pPr>
            <a:r>
              <a:rPr lang="en-GB" altLang="en-US" dirty="0"/>
              <a:t>Go to Facebook and like our page</a:t>
            </a:r>
          </a:p>
          <a:p>
            <a:pPr marL="228600" indent="-228600">
              <a:buFont typeface="Times New Roman" panose="02020603050405020304" pitchFamily="18" charset="0"/>
              <a:buAutoNum type="arabicPeriod"/>
            </a:pPr>
            <a:r>
              <a:rPr lang="en-GB" altLang="en-US" dirty="0"/>
              <a:t>www.facebook.com/mendcommunity</a:t>
            </a:r>
          </a:p>
          <a:p>
            <a:pPr marL="228600" indent="-228600">
              <a:buFont typeface="Times New Roman" panose="02020603050405020304" pitchFamily="18" charset="0"/>
              <a:buAutoNum type="arabicPeriod"/>
            </a:pPr>
            <a:r>
              <a:rPr lang="en-GB" altLang="en-US" dirty="0"/>
              <a:t>Twitter.com/</a:t>
            </a:r>
            <a:r>
              <a:rPr lang="en-GB" altLang="en-US" dirty="0" err="1"/>
              <a:t>mendcommunity</a:t>
            </a:r>
            <a:endParaRPr lang="en-GB" altLang="en-US" dirty="0"/>
          </a:p>
          <a:p>
            <a:pPr marL="228600" indent="-228600">
              <a:buFont typeface="Times New Roman" panose="02020603050405020304" pitchFamily="18" charset="0"/>
              <a:buAutoNum type="arabicPeriod"/>
            </a:pPr>
            <a:r>
              <a:rPr lang="en-GB" altLang="en-US" dirty="0"/>
              <a:t>Instagram/</a:t>
            </a:r>
            <a:r>
              <a:rPr lang="en-GB" altLang="en-US" dirty="0" err="1"/>
              <a:t>mendcommunity</a:t>
            </a:r>
            <a:endParaRPr lang="en-GB" altLang="en-US" dirty="0"/>
          </a:p>
          <a:p>
            <a:pPr marL="228600" indent="-228600">
              <a:buFont typeface="Times New Roman" panose="02020603050405020304" pitchFamily="18" charset="0"/>
              <a:buAutoNum type="arabicPeriod"/>
            </a:pPr>
            <a:r>
              <a:rPr lang="en-GB" altLang="en-US" dirty="0" err="1"/>
              <a:t>Youtube</a:t>
            </a:r>
            <a:r>
              <a:rPr lang="en-GB" altLang="en-US" dirty="0"/>
              <a:t>/</a:t>
            </a:r>
            <a:r>
              <a:rPr lang="en-GB" altLang="en-US" dirty="0" err="1"/>
              <a:t>MendCommunity</a:t>
            </a:r>
            <a:endParaRPr lang="en-GB" altLang="en-US" dirty="0"/>
          </a:p>
          <a:p>
            <a:pPr marL="228600" indent="-228600">
              <a:buFont typeface="Times New Roman" panose="02020603050405020304" pitchFamily="18" charset="0"/>
              <a:buAutoNum type="arabicPeriod"/>
            </a:pPr>
            <a:r>
              <a:rPr lang="en-GB" altLang="en-US" dirty="0"/>
              <a:t>Hashtag #</a:t>
            </a:r>
            <a:r>
              <a:rPr lang="en-GB" altLang="en-US" dirty="0" err="1"/>
              <a:t>MendEvent</a:t>
            </a:r>
            <a:endParaRPr lang="en-GB" altLang="en-US" dirty="0"/>
          </a:p>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2</a:t>
            </a:fld>
            <a:endParaRPr lang="en-GB"/>
          </a:p>
        </p:txBody>
      </p:sp>
    </p:spTree>
    <p:extLst>
      <p:ext uri="{BB962C8B-B14F-4D97-AF65-F5344CB8AC3E}">
        <p14:creationId xmlns:p14="http://schemas.microsoft.com/office/powerpoint/2010/main" val="243382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Put expected 32/650 (for context: there are 52 ethnic minority MPs – 8% of the total – to proportionally match the BME population there should be 88 BME MPs)</a:t>
            </a:r>
          </a:p>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18</a:t>
            </a:fld>
            <a:endParaRPr lang="en-GB"/>
          </a:p>
        </p:txBody>
      </p:sp>
    </p:spTree>
    <p:extLst>
      <p:ext uri="{BB962C8B-B14F-4D97-AF65-F5344CB8AC3E}">
        <p14:creationId xmlns:p14="http://schemas.microsoft.com/office/powerpoint/2010/main" val="61770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aseline="30000" dirty="0"/>
              <a:t>Pitt, B. (2014). </a:t>
            </a:r>
            <a:r>
              <a:rPr lang="en-GB" altLang="en-US" i="1" baseline="30000" dirty="0"/>
              <a:t>The Economist defends right to incite religious hatred</a:t>
            </a:r>
            <a:r>
              <a:rPr lang="en-GB" altLang="en-US" baseline="30000" dirty="0"/>
              <a:t>. [online] Islamophobia Watch. Available at: http://www.islamophobiawatch.co.uk/the-economist-defends-right-to-incite-religious-hatred/ [Accessed 2 Dec. 2016].</a:t>
            </a:r>
          </a:p>
          <a:p>
            <a:r>
              <a:rPr lang="en-GB" altLang="en-US" dirty="0"/>
              <a:t>Pitt, B. (2010). </a:t>
            </a:r>
            <a:r>
              <a:rPr lang="en-GB" altLang="en-US" i="1" dirty="0"/>
              <a:t>Religious hatred law once again shown to be useless | Islamophobia Watch</a:t>
            </a:r>
            <a:r>
              <a:rPr lang="en-GB" altLang="en-US" dirty="0"/>
              <a:t>. [online] Islamophobiawatch.co.uk. Available at: http://www.islamophobiawatch.co.uk/religious-hatred-law-once-again-shown-to-be-useless-2/ [Accessed 7 Dec. 2016].</a:t>
            </a:r>
            <a:endParaRPr lang="en-US" altLang="en-US" dirty="0"/>
          </a:p>
          <a:p>
            <a:r>
              <a:rPr lang="en-GB" altLang="en-US" dirty="0"/>
              <a:t>The Scotsman. (2015). </a:t>
            </a:r>
            <a:r>
              <a:rPr lang="en-GB" altLang="en-US" i="1" dirty="0"/>
              <a:t>Record of 13 Muslim MPs elected, 8 of them women</a:t>
            </a:r>
            <a:r>
              <a:rPr lang="en-GB" altLang="en-US" dirty="0"/>
              <a:t>. [online] Available at: http://www.scotsman.com/news/uk/record-of-13-muslim-mps-elected-8-of-them-women-1-3768726 [Accessed 17 Nov. 2016].</a:t>
            </a:r>
            <a:endParaRPr lang="en-US" altLang="en-US" dirty="0"/>
          </a:p>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19</a:t>
            </a:fld>
            <a:endParaRPr lang="en-GB"/>
          </a:p>
        </p:txBody>
      </p:sp>
    </p:spTree>
    <p:extLst>
      <p:ext uri="{BB962C8B-B14F-4D97-AF65-F5344CB8AC3E}">
        <p14:creationId xmlns:p14="http://schemas.microsoft.com/office/powerpoint/2010/main" val="228441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 this slide trainers usually scrutinise Muslim participation (or lack thereof), by explaining the discrepancy between the actual number of MPs and the expected. This revision would humanize the vague number 13, by showing those Muslims who have been successful in these fields visually.</a:t>
            </a:r>
          </a:p>
          <a:p>
            <a:endParaRPr lang="en-US" altLang="en-US" dirty="0"/>
          </a:p>
          <a:p>
            <a:r>
              <a:rPr lang="en-GB" altLang="en-US" dirty="0"/>
              <a:t>Trainers should point to the fact that </a:t>
            </a:r>
            <a:r>
              <a:rPr lang="en-GB" altLang="en-US" b="1" dirty="0"/>
              <a:t>Muslim women</a:t>
            </a:r>
            <a:r>
              <a:rPr lang="en-GB" altLang="en-US" dirty="0"/>
              <a:t> particularly have been very successful – by relative standards to our community, and of course against the wider population – at being elected. </a:t>
            </a:r>
            <a:r>
              <a:rPr lang="en-GB" altLang="en-US" b="1" dirty="0"/>
              <a:t>Muslim women make up 61% of Muslim elected officials in Westminster, compared with overall where women make up only 29%.</a:t>
            </a:r>
          </a:p>
          <a:p>
            <a:endParaRPr lang="en-GB" altLang="en-US" b="1" dirty="0"/>
          </a:p>
          <a:p>
            <a:r>
              <a:rPr lang="en-GB" altLang="en-US" b="1" dirty="0"/>
              <a:t>16/850</a:t>
            </a:r>
            <a:endParaRPr lang="en-US" altLang="en-US" dirty="0"/>
          </a:p>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20</a:t>
            </a:fld>
            <a:endParaRPr lang="en-GB"/>
          </a:p>
        </p:txBody>
      </p:sp>
    </p:spTree>
    <p:extLst>
      <p:ext uri="{BB962C8B-B14F-4D97-AF65-F5344CB8AC3E}">
        <p14:creationId xmlns:p14="http://schemas.microsoft.com/office/powerpoint/2010/main" val="419397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a:p>
            <a:r>
              <a:rPr lang="en-GB" altLang="en-US" b="1" dirty="0"/>
              <a:t>Dina </a:t>
            </a:r>
            <a:r>
              <a:rPr lang="en-GB" altLang="en-US" b="1" dirty="0" err="1"/>
              <a:t>Tokio</a:t>
            </a:r>
            <a:endParaRPr lang="en-GB" altLang="en-US" dirty="0"/>
          </a:p>
          <a:p>
            <a:r>
              <a:rPr lang="en-GB" altLang="en-US" b="1" dirty="0"/>
              <a:t>James </a:t>
            </a:r>
            <a:r>
              <a:rPr lang="en-GB" altLang="en-US" b="1" dirty="0" err="1"/>
              <a:t>Caan</a:t>
            </a:r>
            <a:endParaRPr lang="en-GB" altLang="en-US" dirty="0"/>
          </a:p>
          <a:p>
            <a:r>
              <a:rPr lang="en-GB" altLang="en-US" b="1" dirty="0"/>
              <a:t>Mohammed Salah</a:t>
            </a:r>
            <a:endParaRPr lang="en-GB" altLang="en-US" dirty="0"/>
          </a:p>
          <a:p>
            <a:r>
              <a:rPr lang="en-GB" altLang="en-US" b="1" dirty="0"/>
              <a:t>Nadiya Hussain</a:t>
            </a:r>
          </a:p>
          <a:p>
            <a:r>
              <a:rPr lang="en-GB" altLang="en-US" b="1" dirty="0" err="1"/>
              <a:t>Moeen</a:t>
            </a:r>
            <a:r>
              <a:rPr lang="en-GB" altLang="en-US" b="1" dirty="0"/>
              <a:t> Ali</a:t>
            </a:r>
          </a:p>
          <a:p>
            <a:r>
              <a:rPr lang="en-GB" altLang="en-US" b="1" dirty="0"/>
              <a:t>Aleem Iqbal</a:t>
            </a:r>
          </a:p>
          <a:p>
            <a:r>
              <a:rPr lang="en-GB" altLang="en-US" b="1" dirty="0" err="1"/>
              <a:t>Guz</a:t>
            </a:r>
            <a:r>
              <a:rPr lang="en-GB" altLang="en-US" b="1" dirty="0"/>
              <a:t> Khan </a:t>
            </a:r>
          </a:p>
          <a:p>
            <a:r>
              <a:rPr lang="en-GB" altLang="en-US" b="1" dirty="0"/>
              <a:t>Harris J </a:t>
            </a:r>
          </a:p>
          <a:p>
            <a:r>
              <a:rPr lang="en-GB" altLang="en-US" b="1" dirty="0" err="1"/>
              <a:t>Riz</a:t>
            </a:r>
            <a:r>
              <a:rPr lang="en-GB" altLang="en-US" b="1" dirty="0"/>
              <a:t> Ahmed</a:t>
            </a:r>
            <a:endParaRPr lang="en-GB" altLang="en-US" dirty="0"/>
          </a:p>
          <a:p>
            <a:r>
              <a:rPr lang="en-GB" altLang="en-US" dirty="0"/>
              <a:t> </a:t>
            </a:r>
          </a:p>
          <a:p>
            <a:r>
              <a:rPr lang="en-GB" altLang="en-US" dirty="0"/>
              <a:t>These Muslims are some new faces we might be able to add to the slide. </a:t>
            </a:r>
            <a:endParaRPr lang="en-US" altLang="en-US" dirty="0"/>
          </a:p>
          <a:p>
            <a:r>
              <a:rPr lang="en-GB" altLang="en-US" dirty="0"/>
              <a:t>Fatima Manji is a British journalist and Newsreader working at Channel 4, she became the first newsreader to wear a hijab.</a:t>
            </a:r>
            <a:endParaRPr lang="en-US" altLang="en-US" dirty="0"/>
          </a:p>
          <a:p>
            <a:r>
              <a:rPr lang="en-GB" altLang="en-US" dirty="0"/>
              <a:t>Adnan Nawaz is a British Pakistani news anchor working currently for the BBC. </a:t>
            </a:r>
            <a:endParaRPr lang="en-US" altLang="en-US" dirty="0"/>
          </a:p>
          <a:p>
            <a:r>
              <a:rPr lang="en-GB" altLang="en-US" dirty="0"/>
              <a:t>Aisha </a:t>
            </a:r>
            <a:r>
              <a:rPr lang="en-GB" altLang="en-US" dirty="0" err="1"/>
              <a:t>Gani</a:t>
            </a:r>
            <a:r>
              <a:rPr lang="en-GB" altLang="en-US" dirty="0"/>
              <a:t> is a senior reporter at BuzzFeed based in London. She writes on a variety of issues ranging from, Islamophobia, contemporary political scandals, and issues, and even history from time to time. </a:t>
            </a:r>
            <a:endParaRPr lang="en-US" altLang="en-US" dirty="0"/>
          </a:p>
          <a:p>
            <a:r>
              <a:rPr lang="en-GB" altLang="en-US" dirty="0" err="1"/>
              <a:t>Homa</a:t>
            </a:r>
            <a:r>
              <a:rPr lang="en-GB" altLang="en-US" dirty="0"/>
              <a:t> </a:t>
            </a:r>
            <a:r>
              <a:rPr lang="en-GB" altLang="en-US" dirty="0" err="1"/>
              <a:t>Khaleeli</a:t>
            </a:r>
            <a:r>
              <a:rPr lang="en-GB" altLang="en-US" dirty="0"/>
              <a:t> is a staff feature writer for the Guardian. </a:t>
            </a:r>
            <a:endParaRPr lang="en-US" altLang="en-US" dirty="0"/>
          </a:p>
          <a:p>
            <a:r>
              <a:rPr lang="en-GB" altLang="en-US" dirty="0"/>
              <a:t>the Guardian. (2016). </a:t>
            </a:r>
            <a:r>
              <a:rPr lang="en-GB" altLang="en-US" i="1" dirty="0" err="1"/>
              <a:t>Homa</a:t>
            </a:r>
            <a:r>
              <a:rPr lang="en-GB" altLang="en-US" i="1" dirty="0"/>
              <a:t> </a:t>
            </a:r>
            <a:r>
              <a:rPr lang="en-GB" altLang="en-US" i="1" dirty="0" err="1"/>
              <a:t>Khaleeli</a:t>
            </a:r>
            <a:r>
              <a:rPr lang="en-GB" altLang="en-US" i="1" dirty="0"/>
              <a:t> | Page 11 of 13 | The Guardian</a:t>
            </a:r>
            <a:r>
              <a:rPr lang="en-GB" altLang="en-US" dirty="0"/>
              <a:t>. [online] Available at: https://www.theguardian.com/profile/homa-khaleeli?page=11 [Accessed 21 Nov. 2016].</a:t>
            </a:r>
          </a:p>
          <a:p>
            <a:endParaRPr lang="en-GB" altLang="en-US" dirty="0"/>
          </a:p>
          <a:p>
            <a:r>
              <a:rPr lang="en-US" altLang="en-US" dirty="0"/>
              <a:t>Mishal Hussain</a:t>
            </a:r>
          </a:p>
          <a:p>
            <a:endParaRPr lang="en-US" altLang="en-US" dirty="0"/>
          </a:p>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21</a:t>
            </a:fld>
            <a:endParaRPr lang="en-GB"/>
          </a:p>
        </p:txBody>
      </p:sp>
    </p:spTree>
    <p:extLst>
      <p:ext uri="{BB962C8B-B14F-4D97-AF65-F5344CB8AC3E}">
        <p14:creationId xmlns:p14="http://schemas.microsoft.com/office/powerpoint/2010/main" val="50437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‘READSMART’ INIATIVE (VIA POCKET GUIDE)</a:t>
            </a:r>
          </a:p>
          <a:p>
            <a:r>
              <a:rPr lang="en-GB" dirty="0"/>
              <a:t>ONLINE TOOLS</a:t>
            </a:r>
          </a:p>
          <a:p>
            <a:r>
              <a:rPr lang="en-GB" dirty="0"/>
              <a:t>COMMEND, COMPLAIN &amp; COMMEND</a:t>
            </a:r>
          </a:p>
          <a:p>
            <a:r>
              <a:rPr lang="en-GB" dirty="0"/>
              <a:t>ACTION ALERT</a:t>
            </a:r>
          </a:p>
          <a:p>
            <a:r>
              <a:rPr lang="en-GB" dirty="0"/>
              <a:t>MEDIA TOOLKIT</a:t>
            </a:r>
          </a:p>
        </p:txBody>
      </p:sp>
      <p:sp>
        <p:nvSpPr>
          <p:cNvPr id="4" name="Slide Number Placeholder 3"/>
          <p:cNvSpPr>
            <a:spLocks noGrp="1"/>
          </p:cNvSpPr>
          <p:nvPr>
            <p:ph type="sldNum" sz="quarter" idx="10"/>
          </p:nvPr>
        </p:nvSpPr>
        <p:spPr/>
        <p:txBody>
          <a:bodyPr/>
          <a:lstStyle/>
          <a:p>
            <a:fld id="{3F45A954-47E4-4146-A0A2-2D79A2105CE5}" type="slidenum">
              <a:rPr lang="en-GB" smtClean="0"/>
              <a:t>22</a:t>
            </a:fld>
            <a:endParaRPr lang="en-GB"/>
          </a:p>
        </p:txBody>
      </p:sp>
    </p:spTree>
    <p:extLst>
      <p:ext uri="{BB962C8B-B14F-4D97-AF65-F5344CB8AC3E}">
        <p14:creationId xmlns:p14="http://schemas.microsoft.com/office/powerpoint/2010/main" val="52615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7B12732-B31C-4EED-BA58-0D8F934641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093CC96-156A-4B47-82CF-93F90E3064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0334E0E9-8F9B-4B63-9123-DAF7C98CBB99}"/>
              </a:ext>
            </a:extLst>
          </p:cNvPr>
          <p:cNvSpPr>
            <a:spLocks noGrp="1"/>
          </p:cNvSpPr>
          <p:nvPr>
            <p:ph type="sldNum" sz="quarter" idx="5"/>
          </p:nvPr>
        </p:nvSpPr>
        <p:spPr/>
        <p:txBody>
          <a:bodyPr/>
          <a:lstStyle/>
          <a:p>
            <a:pPr>
              <a:defRPr/>
            </a:pPr>
            <a:fld id="{160FAD57-DFAD-490B-984A-BA007AAE257A}" type="slidenum">
              <a:rPr lang="en-US" smtClean="0"/>
              <a:pPr>
                <a:defRPr/>
              </a:pPr>
              <a:t>23</a:t>
            </a:fld>
            <a:endParaRPr lang="en-US"/>
          </a:p>
        </p:txBody>
      </p:sp>
    </p:spTree>
    <p:extLst>
      <p:ext uri="{BB962C8B-B14F-4D97-AF65-F5344CB8AC3E}">
        <p14:creationId xmlns:p14="http://schemas.microsoft.com/office/powerpoint/2010/main" val="20437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POCKET GUIDE</a:t>
            </a:r>
          </a:p>
          <a:p>
            <a:r>
              <a:rPr lang="en-GB" dirty="0"/>
              <a:t>‘READSMART’</a:t>
            </a:r>
          </a:p>
          <a:p>
            <a:r>
              <a:rPr lang="en-GB" dirty="0"/>
              <a:t>-COMMENT</a:t>
            </a:r>
          </a:p>
          <a:p>
            <a:r>
              <a:rPr lang="en-GB" dirty="0"/>
              <a:t>-COMMEND</a:t>
            </a:r>
          </a:p>
          <a:p>
            <a:r>
              <a:rPr lang="en-GB" dirty="0"/>
              <a:t>-COMPLAIN</a:t>
            </a:r>
          </a:p>
        </p:txBody>
      </p:sp>
      <p:sp>
        <p:nvSpPr>
          <p:cNvPr id="4" name="Slide Number Placeholder 3"/>
          <p:cNvSpPr>
            <a:spLocks noGrp="1"/>
          </p:cNvSpPr>
          <p:nvPr>
            <p:ph type="sldNum" sz="quarter" idx="10"/>
          </p:nvPr>
        </p:nvSpPr>
        <p:spPr/>
        <p:txBody>
          <a:bodyPr/>
          <a:lstStyle/>
          <a:p>
            <a:fld id="{3F45A954-47E4-4146-A0A2-2D79A2105CE5}" type="slidenum">
              <a:rPr lang="en-GB" smtClean="0"/>
              <a:t>24</a:t>
            </a:fld>
            <a:endParaRPr lang="en-GB"/>
          </a:p>
        </p:txBody>
      </p:sp>
    </p:spTree>
    <p:extLst>
      <p:ext uri="{BB962C8B-B14F-4D97-AF65-F5344CB8AC3E}">
        <p14:creationId xmlns:p14="http://schemas.microsoft.com/office/powerpoint/2010/main" val="2542481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TO DO AFTER AN INCIDENT</a:t>
            </a:r>
          </a:p>
        </p:txBody>
      </p:sp>
      <p:sp>
        <p:nvSpPr>
          <p:cNvPr id="4" name="Slide Number Placeholder 3"/>
          <p:cNvSpPr>
            <a:spLocks noGrp="1"/>
          </p:cNvSpPr>
          <p:nvPr>
            <p:ph type="sldNum" sz="quarter" idx="10"/>
          </p:nvPr>
        </p:nvSpPr>
        <p:spPr/>
        <p:txBody>
          <a:bodyPr/>
          <a:lstStyle/>
          <a:p>
            <a:fld id="{3F45A954-47E4-4146-A0A2-2D79A2105CE5}" type="slidenum">
              <a:rPr lang="en-GB" smtClean="0"/>
              <a:t>25</a:t>
            </a:fld>
            <a:endParaRPr lang="en-GB"/>
          </a:p>
        </p:txBody>
      </p:sp>
    </p:spTree>
    <p:extLst>
      <p:ext uri="{BB962C8B-B14F-4D97-AF65-F5344CB8AC3E}">
        <p14:creationId xmlns:p14="http://schemas.microsoft.com/office/powerpoint/2010/main" val="288924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Old </a:t>
            </a:r>
            <a:r>
              <a:rPr lang="en-GB" dirty="0" err="1"/>
              <a:t>c&amp;c</a:t>
            </a:r>
            <a:r>
              <a:rPr lang="en-GB" dirty="0"/>
              <a:t> the sun</a:t>
            </a:r>
          </a:p>
        </p:txBody>
      </p:sp>
      <p:sp>
        <p:nvSpPr>
          <p:cNvPr id="4" name="Slide Number Placeholder 3"/>
          <p:cNvSpPr>
            <a:spLocks noGrp="1"/>
          </p:cNvSpPr>
          <p:nvPr>
            <p:ph type="sldNum" sz="quarter" idx="10"/>
          </p:nvPr>
        </p:nvSpPr>
        <p:spPr/>
        <p:txBody>
          <a:bodyPr/>
          <a:lstStyle/>
          <a:p>
            <a:fld id="{3F45A954-47E4-4146-A0A2-2D79A2105CE5}" type="slidenum">
              <a:rPr lang="en-GB" smtClean="0"/>
              <a:t>27</a:t>
            </a:fld>
            <a:endParaRPr lang="en-GB"/>
          </a:p>
        </p:txBody>
      </p:sp>
    </p:spTree>
    <p:extLst>
      <p:ext uri="{BB962C8B-B14F-4D97-AF65-F5344CB8AC3E}">
        <p14:creationId xmlns:p14="http://schemas.microsoft.com/office/powerpoint/2010/main" val="173080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Times New Roman" panose="02020603050405020304" pitchFamily="18" charset="0"/>
              <a:buAutoNum type="arabicPeriod"/>
            </a:pPr>
            <a:r>
              <a:rPr lang="en-GB" altLang="en-US" dirty="0"/>
              <a:t>Everybody please take out your mobile phones</a:t>
            </a:r>
          </a:p>
          <a:p>
            <a:pPr marL="228600" indent="-228600">
              <a:buFont typeface="Times New Roman" panose="02020603050405020304" pitchFamily="18" charset="0"/>
              <a:buAutoNum type="arabicPeriod"/>
            </a:pPr>
            <a:r>
              <a:rPr lang="en-GB" altLang="en-US" dirty="0"/>
              <a:t>Go to Facebook and like our page</a:t>
            </a:r>
          </a:p>
          <a:p>
            <a:pPr marL="228600" indent="-228600">
              <a:buFont typeface="Times New Roman" panose="02020603050405020304" pitchFamily="18" charset="0"/>
              <a:buAutoNum type="arabicPeriod"/>
            </a:pPr>
            <a:r>
              <a:rPr lang="en-GB" altLang="en-US" dirty="0"/>
              <a:t>www.facebook.com/mendcommunity</a:t>
            </a:r>
          </a:p>
          <a:p>
            <a:pPr marL="228600" indent="-228600">
              <a:buFont typeface="Times New Roman" panose="02020603050405020304" pitchFamily="18" charset="0"/>
              <a:buAutoNum type="arabicPeriod"/>
            </a:pPr>
            <a:r>
              <a:rPr lang="en-GB" altLang="en-US" dirty="0"/>
              <a:t>Twitter.com/</a:t>
            </a:r>
            <a:r>
              <a:rPr lang="en-GB" altLang="en-US" dirty="0" err="1"/>
              <a:t>mendcommunity</a:t>
            </a:r>
            <a:endParaRPr lang="en-GB" altLang="en-US" dirty="0"/>
          </a:p>
          <a:p>
            <a:pPr marL="228600" indent="-228600">
              <a:buFont typeface="Times New Roman" panose="02020603050405020304" pitchFamily="18" charset="0"/>
              <a:buAutoNum type="arabicPeriod"/>
            </a:pPr>
            <a:r>
              <a:rPr lang="en-GB" altLang="en-US" dirty="0"/>
              <a:t>Instagram/</a:t>
            </a:r>
            <a:r>
              <a:rPr lang="en-GB" altLang="en-US" dirty="0" err="1"/>
              <a:t>mendcommunity</a:t>
            </a:r>
            <a:endParaRPr lang="en-GB" altLang="en-US" dirty="0"/>
          </a:p>
          <a:p>
            <a:pPr marL="228600" indent="-228600">
              <a:buFont typeface="Times New Roman" panose="02020603050405020304" pitchFamily="18" charset="0"/>
              <a:buAutoNum type="arabicPeriod"/>
            </a:pPr>
            <a:r>
              <a:rPr lang="en-GB" altLang="en-US" dirty="0" err="1"/>
              <a:t>Youtube</a:t>
            </a:r>
            <a:r>
              <a:rPr lang="en-GB" altLang="en-US" dirty="0"/>
              <a:t>/</a:t>
            </a:r>
            <a:r>
              <a:rPr lang="en-GB" altLang="en-US" dirty="0" err="1"/>
              <a:t>MendCommunity</a:t>
            </a:r>
            <a:endParaRPr lang="en-GB" altLang="en-US" dirty="0"/>
          </a:p>
          <a:p>
            <a:pPr marL="228600" indent="-228600">
              <a:buFont typeface="Times New Roman" panose="02020603050405020304" pitchFamily="18" charset="0"/>
              <a:buAutoNum type="arabicPeriod"/>
            </a:pPr>
            <a:r>
              <a:rPr lang="en-GB" altLang="en-US" dirty="0"/>
              <a:t>Hashtag #</a:t>
            </a:r>
            <a:r>
              <a:rPr lang="en-GB" altLang="en-US" dirty="0" err="1"/>
              <a:t>MendEvent</a:t>
            </a:r>
            <a:endParaRPr lang="en-GB" alt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3F45A954-47E4-4146-A0A2-2D79A2105CE5}" type="slidenum">
              <a:rPr lang="en-GB" smtClean="0"/>
              <a:t>3</a:t>
            </a:fld>
            <a:endParaRPr lang="en-GB"/>
          </a:p>
        </p:txBody>
      </p:sp>
    </p:spTree>
    <p:extLst>
      <p:ext uri="{BB962C8B-B14F-4D97-AF65-F5344CB8AC3E}">
        <p14:creationId xmlns:p14="http://schemas.microsoft.com/office/powerpoint/2010/main" val="371834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In July 2006, </a:t>
            </a:r>
            <a:r>
              <a:rPr lang="en-US" altLang="en-US" dirty="0">
                <a:latin typeface="Calibri" panose="020F0502020204030204" pitchFamily="34" charset="0"/>
              </a:rPr>
              <a:t>Naeem Mohammad, a</a:t>
            </a:r>
            <a:r>
              <a:rPr lang="en-GB" altLang="en-US" dirty="0" err="1">
                <a:latin typeface="Calibri" panose="020F0502020204030204" pitchFamily="34" charset="0"/>
              </a:rPr>
              <a:t>ssistant</a:t>
            </a:r>
            <a:r>
              <a:rPr lang="en-GB" altLang="en-US" dirty="0">
                <a:latin typeface="Calibri" panose="020F0502020204030204" pitchFamily="34" charset="0"/>
              </a:rPr>
              <a:t> imam at </a:t>
            </a:r>
            <a:r>
              <a:rPr lang="en-US" altLang="en-US" dirty="0">
                <a:latin typeface="Calibri" panose="020F0502020204030204" pitchFamily="34" charset="0"/>
              </a:rPr>
              <a:t>the Islamic Cultural Centre in Rhyl, North Wales lost two teeth and needed 15 stitches when he was assaulted by two men </a:t>
            </a:r>
            <a:r>
              <a:rPr lang="en-US" altLang="en-US" b="1" i="1" dirty="0">
                <a:latin typeface="Calibri" panose="020F0502020204030204" pitchFamily="34" charset="0"/>
              </a:rPr>
              <a:t>who stopped him in the street and asked him his religion</a:t>
            </a:r>
            <a:r>
              <a:rPr lang="en-US" altLang="en-US" dirty="0">
                <a:latin typeface="Calibri" panose="020F0502020204030204" pitchFamily="34" charset="0"/>
              </a:rPr>
              <a:t> , </a:t>
            </a:r>
            <a:r>
              <a:rPr lang="en-US" altLang="en-US" b="1" i="1" dirty="0">
                <a:latin typeface="Calibri" panose="020F0502020204030204" pitchFamily="34" charset="0"/>
              </a:rPr>
              <a:t>and then attacked him when he gave the “wrong” answer</a:t>
            </a:r>
            <a:r>
              <a:rPr lang="en-US" altLang="en-US" dirty="0">
                <a:latin typeface="Calibri" panose="020F0502020204030204" pitchFamily="34" charset="0"/>
              </a:rPr>
              <a:t> - http://news.bbc.co.uk/1/hi/wales/north_east/5169800.stm</a:t>
            </a:r>
            <a:r>
              <a:rPr lang="en-GB" altLang="en-US" dirty="0">
                <a:latin typeface="Calibri" panose="020F0502020204030204" pitchFamily="34" charset="0"/>
              </a:rPr>
              <a:t> ?</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 </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Islamic Relief, HQ in Glasgow, arson attack, April 2010 - </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EDL protest on roof of proposed mosque site in Dudley, May 2010 - http://lancasteruaf.blogspot.co.uk/2010/05/roof-top-protest-after-english-defence.html</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US" altLang="en-US" dirty="0">
                <a:latin typeface="Calibri" panose="020F0502020204030204" pitchFamily="34" charset="0"/>
              </a:rPr>
              <a:t>Tarleton Community Primary School, </a:t>
            </a:r>
            <a:r>
              <a:rPr lang="en-US" altLang="en-US" dirty="0" err="1">
                <a:latin typeface="Calibri" panose="020F0502020204030204" pitchFamily="34" charset="0"/>
              </a:rPr>
              <a:t>Hesketh</a:t>
            </a:r>
            <a:r>
              <a:rPr lang="en-US" altLang="en-US" dirty="0">
                <a:latin typeface="Calibri" panose="020F0502020204030204" pitchFamily="34" charset="0"/>
              </a:rPr>
              <a:t>, Lancashire - http://news.bbc.co.uk/1/hi/england/lancashire/4693371.stm</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High Wycombe, Muslim graves desecrated April 2011 - http://www.iengage.org.uk/component/content/article/1-news/1332-muslim-graves-attacked-in-high-wycombe-cemetery</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Cradley Heath mosque, burnt to the ground, Dec 2009 - http://www.iengage.org.uk/component/content/article/1-news/698-muslims-appeal-for-help-as-arsonists-strike-again-and-burn-mosque-to-the-ground</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Zahra </a:t>
            </a:r>
            <a:r>
              <a:rPr lang="en-GB" altLang="en-US" dirty="0" err="1">
                <a:latin typeface="Calibri" panose="020F0502020204030204" pitchFamily="34" charset="0"/>
              </a:rPr>
              <a:t>Kazemi-Saelh</a:t>
            </a:r>
            <a:r>
              <a:rPr lang="en-GB" altLang="en-US" dirty="0">
                <a:latin typeface="Calibri" panose="020F0502020204030204" pitchFamily="34" charset="0"/>
              </a:rPr>
              <a:t>, British-Iranian schoolgirl, attacked by girls who tried to remove her headscarf, April 2011</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Mohamed Saleem Chaudhry – 82 year old grandfather stabbed to death on way back from mosque in Midlands</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Hasina Khan – Muslim woman spat on in Bristol city centre by a man who raged at her about Muslims ‘killing Christians in the Middle East</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Kirkcaldy Islamic Centre, vandalised in July 2013 with the words ‘All Muslims will perish’ – cars in the Centre’s car park were vandalised with crosses spray painted on them</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Muslim section of Christchurch cemetery in Newport , Wales, vandalised in July 2013 with ‘Kill the Muslim Pakis’ and swastikas sprayed onto headstones</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err="1">
                <a:latin typeface="Calibri" panose="020F0502020204030204" pitchFamily="34" charset="0"/>
              </a:rPr>
              <a:t>Bravenese</a:t>
            </a:r>
            <a:r>
              <a:rPr lang="en-GB" altLang="en-US" dirty="0">
                <a:latin typeface="Calibri" panose="020F0502020204030204" pitchFamily="34" charset="0"/>
              </a:rPr>
              <a:t> Somali Islamic Centre in Muswell Hill, London – partially burnt to the ground days after Lee Rigby’s murder with the letters EDL painted on one of the walls. Police investigation into the incident is ongoing.</a:t>
            </a:r>
          </a:p>
          <a:p>
            <a:pPr marL="228600" indent="-228600">
              <a:spcBef>
                <a:spcPts val="450"/>
              </a:spcBef>
              <a:buFont typeface="Times New Roman" panose="02020603050405020304" pitchFamily="18" charset="0"/>
              <a:buAutoNum type="arabicPeriod"/>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pPr>
            <a:r>
              <a:rPr lang="en-GB" altLang="en-US" dirty="0">
                <a:latin typeface="Calibri" panose="020F0502020204030204" pitchFamily="34" charset="0"/>
              </a:rPr>
              <a:t>Muhsin </a:t>
            </a:r>
            <a:r>
              <a:rPr lang="en-GB" altLang="en-US" dirty="0" err="1">
                <a:latin typeface="Calibri" panose="020F0502020204030204" pitchFamily="34" charset="0"/>
              </a:rPr>
              <a:t>ahmed</a:t>
            </a:r>
            <a:r>
              <a:rPr lang="en-GB" altLang="en-US" dirty="0">
                <a:latin typeface="Calibri" panose="020F0502020204030204" pitchFamily="34" charset="0"/>
              </a:rPr>
              <a:t> </a:t>
            </a:r>
            <a:r>
              <a:rPr lang="en-GB" altLang="en-US" dirty="0" err="1">
                <a:latin typeface="Calibri" panose="020F0502020204030204" pitchFamily="34" charset="0"/>
              </a:rPr>
              <a:t>rotherham</a:t>
            </a:r>
            <a:r>
              <a:rPr lang="en-GB" altLang="en-US" dirty="0">
                <a:latin typeface="Calibri" panose="020F0502020204030204" pitchFamily="34" charset="0"/>
              </a:rPr>
              <a:t>, 81 year old pensioner attacked after </a:t>
            </a:r>
            <a:r>
              <a:rPr lang="en-GB" altLang="en-US" dirty="0" err="1">
                <a:latin typeface="Calibri" panose="020F0502020204030204" pitchFamily="34" charset="0"/>
              </a:rPr>
              <a:t>Fajr</a:t>
            </a:r>
            <a:endParaRPr lang="en-GB" alt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3F45A954-47E4-4146-A0A2-2D79A2105CE5}" type="slidenum">
              <a:rPr lang="en-GB" smtClean="0"/>
              <a:t>4</a:t>
            </a:fld>
            <a:endParaRPr lang="en-GB"/>
          </a:p>
        </p:txBody>
      </p:sp>
    </p:spTree>
    <p:extLst>
      <p:ext uri="{BB962C8B-B14F-4D97-AF65-F5344CB8AC3E}">
        <p14:creationId xmlns:p14="http://schemas.microsoft.com/office/powerpoint/2010/main" val="266085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t>Presenters should begin with the fact that overall Islamophobic crime has increased 65%! After this take the participants through the interesting stats.</a:t>
            </a:r>
          </a:p>
          <a:p>
            <a:pPr>
              <a:defRPr/>
            </a:pPr>
            <a:endParaRPr lang="en-US" sz="1200" dirty="0"/>
          </a:p>
          <a:p>
            <a:pPr>
              <a:defRPr/>
            </a:pPr>
            <a:r>
              <a:rPr lang="en-GB" sz="1200" dirty="0"/>
              <a:t>Two council districts with the highest Muslim populations in the country – Tower Hamlets (34.5%) and Newham (32%) – appear on the list, with substantial increases at both 144.1% and 91.7% respectively. </a:t>
            </a:r>
            <a:endParaRPr lang="en-US" sz="1200" dirty="0"/>
          </a:p>
          <a:p>
            <a:pPr>
              <a:defRPr/>
            </a:pPr>
            <a:endParaRPr lang="en-GB" sz="1200" dirty="0"/>
          </a:p>
          <a:p>
            <a:pPr>
              <a:defRPr/>
            </a:pPr>
            <a:r>
              <a:rPr lang="en-GB" sz="1200" dirty="0"/>
              <a:t>Haringey also has a sizeable Muslim minority at 14.2%, the rate of increase here is the highest in London at 217.6%. </a:t>
            </a:r>
            <a:endParaRPr lang="en-US" sz="1200" dirty="0"/>
          </a:p>
          <a:p>
            <a:pPr>
              <a:defRPr/>
            </a:pPr>
            <a:endParaRPr lang="en-GB" sz="1200" dirty="0"/>
          </a:p>
          <a:p>
            <a:pPr>
              <a:defRPr/>
            </a:pPr>
            <a:r>
              <a:rPr lang="en-GB" sz="1200" dirty="0"/>
              <a:t>Similarly, Ealing, with Muslims making up 15.7% of the population, saw the second highest increase at 171.4%. </a:t>
            </a:r>
            <a:endParaRPr lang="en-US" sz="1200" dirty="0"/>
          </a:p>
        </p:txBody>
      </p:sp>
      <p:sp>
        <p:nvSpPr>
          <p:cNvPr id="4" name="Slide Number Placeholder 3"/>
          <p:cNvSpPr>
            <a:spLocks noGrp="1"/>
          </p:cNvSpPr>
          <p:nvPr>
            <p:ph type="sldNum" sz="quarter" idx="10"/>
          </p:nvPr>
        </p:nvSpPr>
        <p:spPr/>
        <p:txBody>
          <a:bodyPr/>
          <a:lstStyle/>
          <a:p>
            <a:fld id="{3F45A954-47E4-4146-A0A2-2D79A2105CE5}" type="slidenum">
              <a:rPr lang="en-GB" smtClean="0"/>
              <a:t>6</a:t>
            </a:fld>
            <a:endParaRPr lang="en-GB"/>
          </a:p>
        </p:txBody>
      </p:sp>
    </p:spTree>
    <p:extLst>
      <p:ext uri="{BB962C8B-B14F-4D97-AF65-F5344CB8AC3E}">
        <p14:creationId xmlns:p14="http://schemas.microsoft.com/office/powerpoint/2010/main" val="812638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CAUSES</a:t>
            </a:r>
          </a:p>
          <a:p>
            <a:endParaRPr lang="en-GB" dirty="0"/>
          </a:p>
          <a:p>
            <a:pPr marL="228600" indent="-228600">
              <a:buAutoNum type="arabicPeriod"/>
            </a:pPr>
            <a:r>
              <a:rPr lang="en-GB" dirty="0"/>
              <a:t>BIASED MEDIA REPORTING</a:t>
            </a:r>
          </a:p>
          <a:p>
            <a:pPr marL="228600" indent="-228600">
              <a:buAutoNum type="arabicPeriod"/>
            </a:pPr>
            <a:r>
              <a:rPr lang="en-GB" dirty="0"/>
              <a:t>INEFFECTIVE LEGISLATION</a:t>
            </a:r>
          </a:p>
          <a:p>
            <a:pPr marL="228600" indent="-228600">
              <a:buAutoNum type="arabicPeriod"/>
            </a:pPr>
            <a:r>
              <a:rPr lang="en-GB" dirty="0"/>
              <a:t>LACK OF MUSLIM PARTICIPATION</a:t>
            </a:r>
          </a:p>
        </p:txBody>
      </p:sp>
      <p:sp>
        <p:nvSpPr>
          <p:cNvPr id="4" name="Slide Number Placeholder 3"/>
          <p:cNvSpPr>
            <a:spLocks noGrp="1"/>
          </p:cNvSpPr>
          <p:nvPr>
            <p:ph type="sldNum" sz="quarter" idx="10"/>
          </p:nvPr>
        </p:nvSpPr>
        <p:spPr/>
        <p:txBody>
          <a:bodyPr/>
          <a:lstStyle/>
          <a:p>
            <a:fld id="{3F45A954-47E4-4146-A0A2-2D79A2105CE5}" type="slidenum">
              <a:rPr lang="en-GB" smtClean="0"/>
              <a:t>7</a:t>
            </a:fld>
            <a:endParaRPr lang="en-GB"/>
          </a:p>
        </p:txBody>
      </p:sp>
    </p:spTree>
    <p:extLst>
      <p:ext uri="{BB962C8B-B14F-4D97-AF65-F5344CB8AC3E}">
        <p14:creationId xmlns:p14="http://schemas.microsoft.com/office/powerpoint/2010/main" val="319275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400" i="1" dirty="0"/>
              <a:t>Note how relatively infrequently Muslims are portrayed as ordinary people as businessmen, teachers </a:t>
            </a:r>
            <a:r>
              <a:rPr lang="en-US" altLang="en-US" sz="2400" i="1" dirty="0" err="1"/>
              <a:t>etc</a:t>
            </a:r>
            <a:r>
              <a:rPr lang="en-US" altLang="en-US" sz="2400" i="1" dirty="0"/>
              <a:t>, and how the discourse is dominated by the framing of Islam and Muslims around the key themes of conflict, violence and terrorism.</a:t>
            </a:r>
            <a:endParaRPr lang="en-GB" altLang="en-US" sz="2400" dirty="0"/>
          </a:p>
          <a:p>
            <a:endParaRPr lang="en-GB" sz="2400" dirty="0"/>
          </a:p>
        </p:txBody>
      </p:sp>
      <p:sp>
        <p:nvSpPr>
          <p:cNvPr id="4" name="Slide Number Placeholder 3"/>
          <p:cNvSpPr>
            <a:spLocks noGrp="1"/>
          </p:cNvSpPr>
          <p:nvPr>
            <p:ph type="sldNum" sz="quarter" idx="10"/>
          </p:nvPr>
        </p:nvSpPr>
        <p:spPr/>
        <p:txBody>
          <a:bodyPr/>
          <a:lstStyle/>
          <a:p>
            <a:fld id="{3F45A954-47E4-4146-A0A2-2D79A2105CE5}" type="slidenum">
              <a:rPr lang="en-GB" smtClean="0"/>
              <a:t>10</a:t>
            </a:fld>
            <a:endParaRPr lang="en-GB"/>
          </a:p>
        </p:txBody>
      </p:sp>
    </p:spTree>
    <p:extLst>
      <p:ext uri="{BB962C8B-B14F-4D97-AF65-F5344CB8AC3E}">
        <p14:creationId xmlns:p14="http://schemas.microsoft.com/office/powerpoint/2010/main" val="270343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These more contemporary pieces of information can be added to the slide as an update to illustrate the pervasiveness of Islamophobic attitudes in public opinion. These statistics suggest that far received wisdom that its Muslims who have a problem, or Muslims who have rejected British society, the reverse is true. Muslims have been rejected. </a:t>
            </a:r>
          </a:p>
          <a:p>
            <a:endParaRPr lang="en-GB" altLang="en-US" dirty="0"/>
          </a:p>
          <a:p>
            <a:r>
              <a:rPr lang="en-GB" altLang="en-US" dirty="0"/>
              <a:t>The information about these attitudes among supporters of mainstream political parties is possibly equally, if not more worrying because we live in a representative democracy. These views are increasingly finding a sympathetic ear among politicians eager to gain political mileage, and please the public, which could have negative long-term implications for Muslims in the UK. </a:t>
            </a:r>
          </a:p>
          <a:p>
            <a:endParaRPr lang="en-GB" altLang="en-US" dirty="0"/>
          </a:p>
          <a:p>
            <a:endParaRPr lang="en-GB" altLang="en-US" dirty="0"/>
          </a:p>
          <a:p>
            <a:r>
              <a:rPr lang="en-GB" altLang="en-US" baseline="30000" dirty="0"/>
              <a:t>YouGov. (2015). </a:t>
            </a:r>
            <a:r>
              <a:rPr lang="en-GB" altLang="en-US" i="1" baseline="30000" dirty="0"/>
              <a:t>After Paris: The surprising resilience of British attitudes</a:t>
            </a:r>
            <a:r>
              <a:rPr lang="en-GB" altLang="en-US" baseline="30000" dirty="0"/>
              <a:t>. [online] Available at: https://yougov.co.uk/news/2015/12/23/after-paris-surprising-resilience-british-attitude/ [Accessed 16 Nov. 2016].</a:t>
            </a:r>
          </a:p>
          <a:p>
            <a:r>
              <a:rPr lang="en-GB" altLang="en-US" dirty="0"/>
              <a:t>Smith, M. (2016). </a:t>
            </a:r>
            <a:r>
              <a:rPr lang="en-GB" altLang="en-US" i="1" dirty="0"/>
              <a:t>Ban the burka, says majority of the British public</a:t>
            </a:r>
            <a:r>
              <a:rPr lang="en-GB" altLang="en-US" dirty="0"/>
              <a:t>. [online] YouGov: What the world thinks. Available at: https://yougov.co.uk/news/2016/08/31/majority-public-backs-burka-ban/ [Accessed 16 Nov. 2016].</a:t>
            </a:r>
          </a:p>
          <a:p>
            <a:r>
              <a:rPr lang="en-GB" altLang="en-US" dirty="0"/>
              <a:t>MEND. (2015). </a:t>
            </a:r>
            <a:r>
              <a:rPr lang="en-GB" altLang="en-US" i="1" dirty="0"/>
              <a:t>Islam and "British values" - do Brits believe them to be compatible? - MEND</a:t>
            </a:r>
            <a:r>
              <a:rPr lang="en-GB" altLang="en-US" dirty="0"/>
              <a:t>. [online] Available at: http://mend.org.uk/islam-and-british-values-do-brits-believe-them-to-be-compatible/ [Accessed 30 Nov. 2016].</a:t>
            </a:r>
          </a:p>
          <a:p>
            <a:r>
              <a:rPr lang="en-GB" altLang="en-US" dirty="0"/>
              <a:t>MEND. (2015). </a:t>
            </a:r>
            <a:r>
              <a:rPr lang="en-GB" altLang="en-US" i="1" dirty="0"/>
              <a:t>Islam and "British values" - do Brits believe them to be compatible? - MEND</a:t>
            </a:r>
            <a:r>
              <a:rPr lang="en-GB" altLang="en-US" dirty="0"/>
              <a:t>. [online] Available at: http://mend.org.uk/islam-and-british-values-do-brits-believe-them-to-be-compatible/ [Accessed 30 Nov. 2016].</a:t>
            </a:r>
          </a:p>
        </p:txBody>
      </p:sp>
      <p:sp>
        <p:nvSpPr>
          <p:cNvPr id="4" name="Slide Number Placeholder 3"/>
          <p:cNvSpPr>
            <a:spLocks noGrp="1"/>
          </p:cNvSpPr>
          <p:nvPr>
            <p:ph type="sldNum" sz="quarter" idx="10"/>
          </p:nvPr>
        </p:nvSpPr>
        <p:spPr/>
        <p:txBody>
          <a:bodyPr/>
          <a:lstStyle/>
          <a:p>
            <a:fld id="{3F45A954-47E4-4146-A0A2-2D79A2105CE5}" type="slidenum">
              <a:rPr lang="en-GB" smtClean="0"/>
              <a:t>11</a:t>
            </a:fld>
            <a:endParaRPr lang="en-GB"/>
          </a:p>
        </p:txBody>
      </p:sp>
    </p:spTree>
    <p:extLst>
      <p:ext uri="{BB962C8B-B14F-4D97-AF65-F5344CB8AC3E}">
        <p14:creationId xmlns:p14="http://schemas.microsoft.com/office/powerpoint/2010/main" val="286271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only applies to Islam and Muslims in general and not to individual hate crime which is covered by other legislation such as Public Order Act &amp; Crime &amp; Disorder Act</a:t>
            </a:r>
          </a:p>
        </p:txBody>
      </p:sp>
      <p:sp>
        <p:nvSpPr>
          <p:cNvPr id="4" name="Slide Number Placeholder 3"/>
          <p:cNvSpPr>
            <a:spLocks noGrp="1"/>
          </p:cNvSpPr>
          <p:nvPr>
            <p:ph type="sldNum" sz="quarter" idx="10"/>
          </p:nvPr>
        </p:nvSpPr>
        <p:spPr/>
        <p:txBody>
          <a:bodyPr/>
          <a:lstStyle/>
          <a:p>
            <a:fld id="{3F45A954-47E4-4146-A0A2-2D79A2105CE5}" type="slidenum">
              <a:rPr lang="en-GB" smtClean="0"/>
              <a:t>13</a:t>
            </a:fld>
            <a:endParaRPr lang="en-GB"/>
          </a:p>
        </p:txBody>
      </p:sp>
    </p:spTree>
    <p:extLst>
      <p:ext uri="{BB962C8B-B14F-4D97-AF65-F5344CB8AC3E}">
        <p14:creationId xmlns:p14="http://schemas.microsoft.com/office/powerpoint/2010/main" val="351801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SOCIAL MEDIA</a:t>
            </a:r>
          </a:p>
        </p:txBody>
      </p:sp>
      <p:sp>
        <p:nvSpPr>
          <p:cNvPr id="4" name="Slide Number Placeholder 3"/>
          <p:cNvSpPr>
            <a:spLocks noGrp="1"/>
          </p:cNvSpPr>
          <p:nvPr>
            <p:ph type="sldNum" sz="quarter" idx="10"/>
          </p:nvPr>
        </p:nvSpPr>
        <p:spPr/>
        <p:txBody>
          <a:bodyPr/>
          <a:lstStyle/>
          <a:p>
            <a:fld id="{3F45A954-47E4-4146-A0A2-2D79A2105CE5}" type="slidenum">
              <a:rPr lang="en-GB" smtClean="0"/>
              <a:t>15</a:t>
            </a:fld>
            <a:endParaRPr lang="en-GB"/>
          </a:p>
        </p:txBody>
      </p:sp>
    </p:spTree>
    <p:extLst>
      <p:ext uri="{BB962C8B-B14F-4D97-AF65-F5344CB8AC3E}">
        <p14:creationId xmlns:p14="http://schemas.microsoft.com/office/powerpoint/2010/main" val="15599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01F5-2E71-4F0F-A01C-357E6E95F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72BDA-DC5D-473C-9274-92D959A70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F6F1449-3A0B-4432-B65D-20309BC8E302}"/>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5" name="Footer Placeholder 4">
            <a:extLst>
              <a:ext uri="{FF2B5EF4-FFF2-40B4-BE49-F238E27FC236}">
                <a16:creationId xmlns:a16="http://schemas.microsoft.com/office/drawing/2014/main" id="{64F2BD38-946F-413F-85BA-ACA9E0382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357ECA-29CF-470E-8D17-CC1419BC9689}"/>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25570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62F8-4FAE-4D6A-9E2A-CC55D3C16D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DE6FB2-2E16-4531-8255-A540144ADC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C8CECA-AEA7-4331-85DE-611E6E724DF1}"/>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5" name="Footer Placeholder 4">
            <a:extLst>
              <a:ext uri="{FF2B5EF4-FFF2-40B4-BE49-F238E27FC236}">
                <a16:creationId xmlns:a16="http://schemas.microsoft.com/office/drawing/2014/main" id="{65DE42FA-5628-48E5-98C3-586C271C32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AE646-8A3F-495D-9E0B-A5453C3750B9}"/>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247404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4125-7708-479F-99BB-52495756D0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3E7D19-BA81-4892-B152-E231A8CFEC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D2CA02-F304-47AA-B6BE-35F09C855300}"/>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5" name="Footer Placeholder 4">
            <a:extLst>
              <a:ext uri="{FF2B5EF4-FFF2-40B4-BE49-F238E27FC236}">
                <a16:creationId xmlns:a16="http://schemas.microsoft.com/office/drawing/2014/main" id="{27255E63-452D-4E57-8266-D48B35695D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5B61DE-0E7E-4B95-96C4-55FCB6469883}"/>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95305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0130-6A55-44F8-9C14-F555122B34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F29248-7EB6-4359-8049-9399988A82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5463F7-EC97-4394-BB0D-511A4C6273A5}"/>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5" name="Footer Placeholder 4">
            <a:extLst>
              <a:ext uri="{FF2B5EF4-FFF2-40B4-BE49-F238E27FC236}">
                <a16:creationId xmlns:a16="http://schemas.microsoft.com/office/drawing/2014/main" id="{E40B418E-9592-4F35-A66E-0BB497FC28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BF110C-0C41-4CD4-8C91-FAB8138554B4}"/>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159190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2A31-D054-4C72-8650-5C52C4450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B25EB1-D34B-421B-9D32-6364B83FB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C1255E-16A2-406A-98CB-B9F9F9D77D50}"/>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5" name="Footer Placeholder 4">
            <a:extLst>
              <a:ext uri="{FF2B5EF4-FFF2-40B4-BE49-F238E27FC236}">
                <a16:creationId xmlns:a16="http://schemas.microsoft.com/office/drawing/2014/main" id="{DDF77B96-7039-4969-8136-C4A386551F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69E6D-3B70-44AC-AE16-E383F587AEB5}"/>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310026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2ECE-291C-4092-B891-7D44D65C1D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4965AB-3C08-4778-B8FD-920A73C24F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E0E9FA-7528-48FC-AEFE-B200D81667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A9E5B2-388B-4EB5-AF81-5407EEC768B0}"/>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6" name="Footer Placeholder 5">
            <a:extLst>
              <a:ext uri="{FF2B5EF4-FFF2-40B4-BE49-F238E27FC236}">
                <a16:creationId xmlns:a16="http://schemas.microsoft.com/office/drawing/2014/main" id="{03C57B23-05B3-4EBB-A2E6-17219EE98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6CED8A-88A3-4251-B110-BFAA306550F7}"/>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42708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1268-ACA7-4212-AC1C-D289E18CFA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844FB2-A88E-4C3C-8A91-FF483D551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D82F30-2D79-47BA-856A-724E06A4D9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ED81B0-3C4C-451A-BD70-4732371BA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70F1DE-75FE-487B-AF88-F65B497ED0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C4456B-1785-419D-A79C-EB0BD4630B5E}"/>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8" name="Footer Placeholder 7">
            <a:extLst>
              <a:ext uri="{FF2B5EF4-FFF2-40B4-BE49-F238E27FC236}">
                <a16:creationId xmlns:a16="http://schemas.microsoft.com/office/drawing/2014/main" id="{790FDFB8-9DBA-47B3-8BCA-956C878C6B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622F8C-2152-4510-8D4F-C5F032675DC1}"/>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05097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B8A9-CEB4-4D70-AD4D-6197596A6A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2512C6-C616-488F-89D4-80C558BCE3BD}"/>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4" name="Footer Placeholder 3">
            <a:extLst>
              <a:ext uri="{FF2B5EF4-FFF2-40B4-BE49-F238E27FC236}">
                <a16:creationId xmlns:a16="http://schemas.microsoft.com/office/drawing/2014/main" id="{B3651A90-8778-4714-9201-AA5BD7B54D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3F14F8-45EB-4C23-A142-AA56F986D6C8}"/>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74339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14B08-0578-4CA7-B876-D7BC816664BC}"/>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3" name="Footer Placeholder 2">
            <a:extLst>
              <a:ext uri="{FF2B5EF4-FFF2-40B4-BE49-F238E27FC236}">
                <a16:creationId xmlns:a16="http://schemas.microsoft.com/office/drawing/2014/main" id="{6E470F39-11C7-438D-B815-B2253785D7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5BA56B-6694-44AF-BFF8-B08D95F9F319}"/>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218756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BD25-9AB2-4452-B3E7-3CD8C26B4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A0A373-CE59-46F6-9264-7490D681A3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2C0CC5-7975-4FEA-99A0-2644C23B3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CA927-586D-4647-8BCD-5B3AD701C5A9}"/>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6" name="Footer Placeholder 5">
            <a:extLst>
              <a:ext uri="{FF2B5EF4-FFF2-40B4-BE49-F238E27FC236}">
                <a16:creationId xmlns:a16="http://schemas.microsoft.com/office/drawing/2014/main" id="{17C4769F-E14C-49BC-B0F8-640BF0900C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671B3A-BA60-47B1-8348-607CB8232DA8}"/>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176169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B995-F35E-446F-B19A-09DBA7930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BE4F30-EEF6-4938-AB92-0DFBB5B83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AB0F40-3BF2-4040-9DB8-D259B8604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58C348-E39F-4DF6-9A9D-22827AC243B8}"/>
              </a:ext>
            </a:extLst>
          </p:cNvPr>
          <p:cNvSpPr>
            <a:spLocks noGrp="1"/>
          </p:cNvSpPr>
          <p:nvPr>
            <p:ph type="dt" sz="half" idx="10"/>
          </p:nvPr>
        </p:nvSpPr>
        <p:spPr/>
        <p:txBody>
          <a:bodyPr/>
          <a:lstStyle/>
          <a:p>
            <a:fld id="{73DFE592-297F-4057-8785-8B901525CDB3}" type="datetimeFigureOut">
              <a:rPr lang="en-GB" smtClean="0"/>
              <a:t>02/11/2018</a:t>
            </a:fld>
            <a:endParaRPr lang="en-GB"/>
          </a:p>
        </p:txBody>
      </p:sp>
      <p:sp>
        <p:nvSpPr>
          <p:cNvPr id="6" name="Footer Placeholder 5">
            <a:extLst>
              <a:ext uri="{FF2B5EF4-FFF2-40B4-BE49-F238E27FC236}">
                <a16:creationId xmlns:a16="http://schemas.microsoft.com/office/drawing/2014/main" id="{047FF1E0-26AD-4232-BE88-0A46B2D462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AA1C4E-05DC-4973-90A8-C793C18EC320}"/>
              </a:ext>
            </a:extLst>
          </p:cNvPr>
          <p:cNvSpPr>
            <a:spLocks noGrp="1"/>
          </p:cNvSpPr>
          <p:nvPr>
            <p:ph type="sldNum" sz="quarter" idx="12"/>
          </p:nvPr>
        </p:nvSpPr>
        <p:spPr/>
        <p:txBody>
          <a:bodyPr/>
          <a:lstStyle/>
          <a:p>
            <a:fld id="{AD6B8F4A-D4AE-47D4-84DA-95DBA1203394}" type="slidenum">
              <a:rPr lang="en-GB" smtClean="0"/>
              <a:t>‹#›</a:t>
            </a:fld>
            <a:endParaRPr lang="en-GB"/>
          </a:p>
        </p:txBody>
      </p:sp>
    </p:spTree>
    <p:extLst>
      <p:ext uri="{BB962C8B-B14F-4D97-AF65-F5344CB8AC3E}">
        <p14:creationId xmlns:p14="http://schemas.microsoft.com/office/powerpoint/2010/main" val="62616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6FC565-CA77-4835-AF0F-0A0AD9602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894552-78A6-4AA4-A766-D9235D3BF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00AE4-8203-4A18-B273-6F2AA888F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FE592-297F-4057-8785-8B901525CDB3}" type="datetimeFigureOut">
              <a:rPr lang="en-GB" smtClean="0"/>
              <a:t>02/11/2018</a:t>
            </a:fld>
            <a:endParaRPr lang="en-GB"/>
          </a:p>
        </p:txBody>
      </p:sp>
      <p:sp>
        <p:nvSpPr>
          <p:cNvPr id="5" name="Footer Placeholder 4">
            <a:extLst>
              <a:ext uri="{FF2B5EF4-FFF2-40B4-BE49-F238E27FC236}">
                <a16:creationId xmlns:a16="http://schemas.microsoft.com/office/drawing/2014/main" id="{A5D6DBB9-902E-4E80-B494-244D2EDB56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1F5E4C-7DC7-4197-B6F7-DC7383B44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B8F4A-D4AE-47D4-84DA-95DBA1203394}" type="slidenum">
              <a:rPr lang="en-GB" smtClean="0"/>
              <a:t>‹#›</a:t>
            </a:fld>
            <a:endParaRPr lang="en-GB"/>
          </a:p>
        </p:txBody>
      </p:sp>
    </p:spTree>
    <p:extLst>
      <p:ext uri="{BB962C8B-B14F-4D97-AF65-F5344CB8AC3E}">
        <p14:creationId xmlns:p14="http://schemas.microsoft.com/office/powerpoint/2010/main" val="3767331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A5883-B9DE-4B08-BB62-C73B15559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378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DD7678-8921-4CCF-86D9-518753DAB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9472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87C6C7-73C0-4BE4-944D-E89B1800C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4907CBF-23BF-4976-BBB1-B54FF8EF8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0CD8895-3767-4CD7-A17E-AA0BFB697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809EDFBB-DB4F-4017-A905-F8045F4DB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C496F01-EF12-40D5-BA6B-04D7CB430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4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9003FB-0BD3-42E9-8723-8C06B941C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890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E658E-9B80-49B2-A481-257887AEF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98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CF787-ACFB-4F42-8348-66F610844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0666651-7A68-4C2A-880E-3ED2D6479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F1EE8A4-EAEF-4FE1-B407-CAD92990B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71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629AA-E8DD-4647-B61D-767C95E1F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6482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68D8A-9F74-46BE-9FF5-69E024B1F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0721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4974F-1684-4265-B0AE-A6C886555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1213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83B116-A2F9-4476-91C7-9147FEEA4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F6E9E6E5-F825-44A9-A1FC-26B4024C6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610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01790C-56FF-42F7-994D-7430DFB53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84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FA970-5AF4-4A44-B439-59B79B10A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3634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6B28B7-A1E0-48BA-AFCC-EC3B46A79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045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93A0B-FC01-4784-81B5-23383EFBB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3067E4E-6E8A-4823-BE57-ED38DFC6E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0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10948-B82B-4B03-873F-A8CECBEC7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8250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F9648-2082-455D-8AE0-90C901004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4684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375CD-4D73-4A1A-BEF0-2DC6EC6F0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45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C7163-269D-4B3C-B74B-49044AF5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910"/>
            <a:ext cx="12192000" cy="6600180"/>
          </a:xfrm>
          <a:prstGeom prst="rect">
            <a:avLst/>
          </a:prstGeom>
        </p:spPr>
      </p:pic>
      <p:sp>
        <p:nvSpPr>
          <p:cNvPr id="2" name="Rectangle 1">
            <a:extLst>
              <a:ext uri="{FF2B5EF4-FFF2-40B4-BE49-F238E27FC236}">
                <a16:creationId xmlns:a16="http://schemas.microsoft.com/office/drawing/2014/main" id="{122BF196-3AD3-4C7C-B2D0-C90420FD0479}"/>
              </a:ext>
            </a:extLst>
          </p:cNvPr>
          <p:cNvSpPr/>
          <p:nvPr/>
        </p:nvSpPr>
        <p:spPr>
          <a:xfrm>
            <a:off x="-1" y="0"/>
            <a:ext cx="12192001" cy="185630"/>
          </a:xfrm>
          <a:prstGeom prst="rect">
            <a:avLst/>
          </a:prstGeom>
          <a:solidFill>
            <a:srgbClr val="4C7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106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C43B2-2E53-4BD4-94A3-500C945D3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803F8E6-7BE0-4934-8F7C-2DF9E4711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19F60C-7332-4F1D-9674-04517A2DB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7134F40-2EB9-43A7-9277-7B2C3A818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34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383D1-8B17-4761-845B-1D4F2BB3C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2675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20E3ED-B1D4-4833-9A0B-97F6C05E8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3682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2DF49-B9FD-418C-97CB-D7262AE32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4247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EDDFE-1BD0-4964-B0F6-21AAD3D94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4411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CB912-1A31-4CAF-8029-94ADD2A38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8489EE2-1D13-484A-8A88-76EAF2DF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6175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EE1BC-470E-4448-80BD-C519FE87C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5721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F4F31-F896-4DAC-BD76-D78FE4BF9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D9AB52C-93EE-4EEB-8907-2352DECD9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64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585FFF-EF91-4ACD-808D-B3EB2CCFA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279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6FB7A1-A918-4F78-B011-B57EF337C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0865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09DD7-9C05-48D8-89A7-065107E84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6376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C4A106-985C-46F2-BC41-47395FFA1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2003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368C7-167C-415C-9EE7-88AFDDE1D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227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85F616-4C47-4E34-B260-4FB5FE054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673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E5E8EE-E78C-4068-B23F-29AF315A1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C0ADDC3-EB73-4361-B64A-F894CC2C8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9B9FE1D-04FF-4389-989C-060B10D26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27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7CC697-6E62-4DAB-8520-973D89AA2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29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242AA-020F-463F-9E8A-B45E7FE0D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9C3258F-4F9C-4FFF-80F4-DBEF98F99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5FC48D8-0CE6-46CC-8B45-31635527E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C0DC958-7CC1-4585-8B66-E48C0AA76E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682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18BBA-53BE-42DC-911C-F66C7CC5E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5879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6A168-A85C-4547-95C1-C843362E3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59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54D49-2EDE-495F-84CB-8380E56F2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1824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3839</TotalTime>
  <Words>999</Words>
  <Application>Microsoft Office PowerPoint</Application>
  <PresentationFormat>Widescreen</PresentationFormat>
  <Paragraphs>110</Paragraphs>
  <Slides>38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Aman</dc:creator>
  <cp:lastModifiedBy>MEND</cp:lastModifiedBy>
  <cp:revision>125</cp:revision>
  <dcterms:created xsi:type="dcterms:W3CDTF">2018-05-21T13:07:23Z</dcterms:created>
  <dcterms:modified xsi:type="dcterms:W3CDTF">2018-11-02T18:46:06Z</dcterms:modified>
</cp:coreProperties>
</file>